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6" r:id="rId12"/>
    <p:sldId id="267" r:id="rId13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12" autoAdjust="0"/>
  </p:normalViewPr>
  <p:slideViewPr>
    <p:cSldViewPr snapToGrid="0">
      <p:cViewPr varScale="1">
        <p:scale>
          <a:sx n="76" d="100"/>
          <a:sy n="76" d="100"/>
        </p:scale>
        <p:origin x="126" y="6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C6EF-E7BA-4574-90FD-76F13D26AA1B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16690-C170-492E-B0F6-9708A1BF1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114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C6EF-E7BA-4574-90FD-76F13D26AA1B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16690-C170-492E-B0F6-9708A1BF1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25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C6EF-E7BA-4574-90FD-76F13D26AA1B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16690-C170-492E-B0F6-9708A1BF1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633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C6EF-E7BA-4574-90FD-76F13D26AA1B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16690-C170-492E-B0F6-9708A1BF1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990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C6EF-E7BA-4574-90FD-76F13D26AA1B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16690-C170-492E-B0F6-9708A1BF1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65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C6EF-E7BA-4574-90FD-76F13D26AA1B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16690-C170-492E-B0F6-9708A1BF1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728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C6EF-E7BA-4574-90FD-76F13D26AA1B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16690-C170-492E-B0F6-9708A1BF1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852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C6EF-E7BA-4574-90FD-76F13D26AA1B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16690-C170-492E-B0F6-9708A1BF1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928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C6EF-E7BA-4574-90FD-76F13D26AA1B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16690-C170-492E-B0F6-9708A1BF1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087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C6EF-E7BA-4574-90FD-76F13D26AA1B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16690-C170-492E-B0F6-9708A1BF1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432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C6EF-E7BA-4574-90FD-76F13D26AA1B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16690-C170-492E-B0F6-9708A1BF1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65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CC6EF-E7BA-4574-90FD-76F13D26AA1B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16690-C170-492E-B0F6-9708A1BF1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745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scholarworks.uvm.edu/cgi/viewcontent.cgi?article=1007&amp;context=cessfac" TargetMode="External"/><Relationship Id="rId2" Type="http://schemas.openxmlformats.org/officeDocument/2006/relationships/hyperlink" Target="http://www.msb-services.com/VT/Guidance/VT_Manual_FY17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ediatrics.aappublications.org/content/pediatrics/104/1/124.full.pdf" TargetMode="External"/><Relationship Id="rId4" Type="http://schemas.openxmlformats.org/officeDocument/2006/relationships/hyperlink" Target="http://www.uvm.edu/~cdci/archives/mgiangre/Rolesofrelatedservicespersonnel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Physician Authorization for IEP Services: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Evaluating for Appropriate Services </a:t>
            </a:r>
          </a:p>
        </p:txBody>
      </p:sp>
    </p:spTree>
    <p:extLst>
      <p:ext uri="{BB962C8B-B14F-4D97-AF65-F5344CB8AC3E}">
        <p14:creationId xmlns:p14="http://schemas.microsoft.com/office/powerpoint/2010/main" val="1566275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Pull Out Services  or Push In Services?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goals should be to:</a:t>
            </a:r>
          </a:p>
          <a:p>
            <a:r>
              <a:rPr lang="en-US" dirty="0"/>
              <a:t>Maximize student involvement in the natural school environments: classrooms, recess, cafeteria, bathroom, hallways.</a:t>
            </a:r>
          </a:p>
          <a:p>
            <a:r>
              <a:rPr lang="en-US" dirty="0"/>
              <a:t>Minimize time away from peers, teachers, and other natural supports.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 assessment of each appropriate natural environment is needed, to build on the natural supports available.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4461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Summer Services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ongoing services are essential for a student to reach reasonable educational goals</a:t>
            </a:r>
          </a:p>
          <a:p>
            <a:r>
              <a:rPr lang="en-US" dirty="0"/>
              <a:t>When previous regression has been noted during vacations</a:t>
            </a:r>
          </a:p>
          <a:p>
            <a:r>
              <a:rPr lang="en-US" dirty="0"/>
              <a:t>When severity of disability presents a danger of regression</a:t>
            </a:r>
          </a:p>
          <a:p>
            <a:r>
              <a:rPr lang="en-US" dirty="0"/>
              <a:t>When transition planning requires ongoing school programming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414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Vermont Agency of Education School Based Health Services Program Manual, September 2015. </a:t>
            </a:r>
            <a:r>
              <a:rPr lang="en-US" dirty="0">
                <a:hlinkClick r:id="rId2"/>
              </a:rPr>
              <a:t>http://www.msb-services.com/VT/Guidance/VT_Manual_FY17.pdf</a:t>
            </a:r>
            <a:r>
              <a:rPr lang="en-US" dirty="0"/>
              <a:t>. </a:t>
            </a:r>
          </a:p>
          <a:p>
            <a:r>
              <a:rPr lang="en-US" dirty="0"/>
              <a:t>VT </a:t>
            </a:r>
            <a:r>
              <a:rPr lang="en-US" dirty="0" err="1"/>
              <a:t>Dept</a:t>
            </a:r>
            <a:r>
              <a:rPr lang="en-US" dirty="0"/>
              <a:t> of Education Guidelines for Making Decisions about IEP Services 2001.[The first link includes an in-depth, detailed  slide show that expands the information provided in the current presentation.] http://www.google.com/url?sa=t&amp;rct=j&amp;q=&amp;esrc=s&amp;source=web&amp;cd=2&amp;ved=0ahUKEwjpqMWnl6bRAhXB5IMKHSV1CCAQFgggMAE&amp;url=http%3A%2F%2Fwww.uvm.edu%2F~cdci%2Fiepservices%2Fpdfs%2Fiepservices1of8.ppt&amp;usg=AFQjCNF_SN7BGLlRucbx6n2jFsMUVj-ypQ&amp;bvm=bv.142059868,d.eWE. </a:t>
            </a:r>
            <a:r>
              <a:rPr lang="en-US" dirty="0">
                <a:hlinkClick r:id="rId3"/>
              </a:rPr>
              <a:t>http://scholarworks.uvm.edu/cgi/viewcontent.cgi?article=1007&amp;context=cessfac</a:t>
            </a:r>
            <a:r>
              <a:rPr lang="en-US" dirty="0"/>
              <a:t>. </a:t>
            </a:r>
          </a:p>
          <a:p>
            <a:r>
              <a:rPr lang="en-US" dirty="0" err="1"/>
              <a:t>Giancreco</a:t>
            </a:r>
            <a:r>
              <a:rPr lang="en-US" dirty="0"/>
              <a:t> M et al. Roles of Related Services Personnel in Inclusive Schools (2000). </a:t>
            </a:r>
            <a:r>
              <a:rPr lang="en-US" dirty="0">
                <a:hlinkClick r:id="rId4"/>
              </a:rPr>
              <a:t>http://www.uvm.edu/~cdci/archives/mgiangre/Rolesofrelatedservicespersonnel.pdf</a:t>
            </a:r>
            <a:r>
              <a:rPr lang="en-US" dirty="0"/>
              <a:t>. </a:t>
            </a:r>
          </a:p>
          <a:p>
            <a:r>
              <a:rPr lang="en-US" dirty="0"/>
              <a:t>American Academy of Pediatrics. The Pediatrician’s Role in Development and Implementation of an Individual Education Plan (IEP) and /or an Individual Family Service Plan (IFSP). Pediatrics 1999 Volume 104.  Available at: </a:t>
            </a:r>
            <a:r>
              <a:rPr lang="en-US" dirty="0">
                <a:hlinkClick r:id="rId5"/>
              </a:rPr>
              <a:t>http://pediatrics.aappublications.org/content/pediatrics/104/1/124.full.pdf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48113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Medicaid School-Based Health Services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by the State of VT to generate Medicaid reimbursement for medically-related services provided to eligible students.</a:t>
            </a:r>
          </a:p>
          <a:p>
            <a:endParaRPr lang="en-US" dirty="0"/>
          </a:p>
          <a:p>
            <a:r>
              <a:rPr lang="en-US" dirty="0"/>
              <a:t>In order to bill, Medicaid requires a Physician Authorization form to show that certain services in the Individualized Education Program are </a:t>
            </a:r>
            <a:r>
              <a:rPr lang="en-US" dirty="0">
                <a:highlight>
                  <a:srgbClr val="FFFF00"/>
                </a:highlight>
              </a:rPr>
              <a:t>medically necessary.</a:t>
            </a:r>
          </a:p>
        </p:txBody>
      </p:sp>
    </p:spTree>
    <p:extLst>
      <p:ext uri="{BB962C8B-B14F-4D97-AF65-F5344CB8AC3E}">
        <p14:creationId xmlns:p14="http://schemas.microsoft.com/office/powerpoint/2010/main" val="356200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Necessity: the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“Health care services…that are appropriate in terms of </a:t>
            </a:r>
            <a:r>
              <a:rPr lang="en-US" dirty="0">
                <a:highlight>
                  <a:srgbClr val="FFFF00"/>
                </a:highlight>
              </a:rPr>
              <a:t>type, amount, frequency, level, setting, and duration</a:t>
            </a:r>
            <a:r>
              <a:rPr lang="en-US" dirty="0"/>
              <a:t> to the beneficiary’s diagnosis or condition…must be consistent with generally accepted practice parameters… and </a:t>
            </a:r>
          </a:p>
          <a:p>
            <a:r>
              <a:rPr lang="en-US" dirty="0"/>
              <a:t>A. help restore or maintain the beneficiary’s health; or</a:t>
            </a:r>
          </a:p>
          <a:p>
            <a:r>
              <a:rPr lang="en-US" dirty="0"/>
              <a:t>B. prevent deterioration or palliate the beneficiary’s condition; or</a:t>
            </a:r>
          </a:p>
          <a:p>
            <a:r>
              <a:rPr lang="en-US" dirty="0"/>
              <a:t>C. prevent the reasonably likely onset of a health problem or detect an incipient problem.”</a:t>
            </a:r>
          </a:p>
          <a:p>
            <a:r>
              <a:rPr lang="en-US" dirty="0"/>
              <a:t>For children: “includes a determination that a service is needed to achieve proper growth and development or prevent the onset or worsening of a health condition.”       Medicaid Rule 7103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65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the Child’s School Documentation for Medical Necessity: Questions to 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there a </a:t>
            </a:r>
            <a:r>
              <a:rPr lang="en-US" dirty="0">
                <a:highlight>
                  <a:srgbClr val="FFFF00"/>
                </a:highlight>
              </a:rPr>
              <a:t>clearly medical condition</a:t>
            </a:r>
            <a:r>
              <a:rPr lang="en-US" dirty="0"/>
              <a:t>? ( this is required, to demonstrate medical necessity)</a:t>
            </a:r>
          </a:p>
          <a:p>
            <a:r>
              <a:rPr lang="en-US" dirty="0">
                <a:highlight>
                  <a:srgbClr val="FFFF00"/>
                </a:highlight>
              </a:rPr>
              <a:t>Type: </a:t>
            </a:r>
            <a:r>
              <a:rPr lang="en-US" dirty="0"/>
              <a:t>Are the requested services effective for the condition documented?</a:t>
            </a:r>
          </a:p>
          <a:p>
            <a:r>
              <a:rPr lang="en-US" dirty="0">
                <a:highlight>
                  <a:srgbClr val="FFFF00"/>
                </a:highlight>
              </a:rPr>
              <a:t>Amount, frequency, level, duration</a:t>
            </a:r>
            <a:r>
              <a:rPr lang="en-US" dirty="0"/>
              <a:t>: Are these appropriate for the requested services?</a:t>
            </a:r>
          </a:p>
          <a:p>
            <a:r>
              <a:rPr lang="en-US" dirty="0">
                <a:highlight>
                  <a:srgbClr val="FFFF00"/>
                </a:highlight>
              </a:rPr>
              <a:t>Setting</a:t>
            </a:r>
            <a:r>
              <a:rPr lang="en-US" dirty="0"/>
              <a:t>: Is the school the most appropriate setting for the requested services?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321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Educational </a:t>
            </a:r>
            <a:r>
              <a:rPr lang="en-US" dirty="0">
                <a:highlight>
                  <a:srgbClr val="FFFF00"/>
                </a:highlight>
              </a:rPr>
              <a:t>Necessity</a:t>
            </a:r>
            <a:r>
              <a:rPr lang="en-US" dirty="0"/>
              <a:t> versus Educational </a:t>
            </a:r>
            <a:r>
              <a:rPr lang="en-US" dirty="0">
                <a:highlight>
                  <a:srgbClr val="FFFF00"/>
                </a:highlight>
              </a:rPr>
              <a:t>Relevance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“If the student does not receive [the service as requested], is there a reason to believe that he or she will not be able to receive an appropriate education?” (VT DOE Guidelines, 2001)</a:t>
            </a:r>
          </a:p>
          <a:p>
            <a:r>
              <a:rPr lang="en-US" dirty="0"/>
              <a:t>Many services are </a:t>
            </a:r>
            <a:r>
              <a:rPr lang="en-US" i="1" dirty="0"/>
              <a:t>relevant</a:t>
            </a:r>
            <a:r>
              <a:rPr lang="en-US" dirty="0"/>
              <a:t>, but may not be </a:t>
            </a:r>
            <a:r>
              <a:rPr lang="en-US" i="1" dirty="0"/>
              <a:t>medically necessary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453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of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the requested service demonstrated to be effective in current, peer reviewed medical literature? Review the IEP carefully! Some of the treatments that do not have adequate support include:</a:t>
            </a:r>
          </a:p>
          <a:p>
            <a:r>
              <a:rPr lang="en-US" dirty="0"/>
              <a:t>Sensory Integration Therapy (</a:t>
            </a:r>
            <a:r>
              <a:rPr lang="en-US" sz="1600" dirty="0"/>
              <a:t>including brushing, deep pressure, weighted vests, swings for ‘vestibular stimulation’)</a:t>
            </a:r>
          </a:p>
          <a:p>
            <a:r>
              <a:rPr lang="en-US" dirty="0"/>
              <a:t>Neurodevelopmental Treatment (NDT)</a:t>
            </a:r>
          </a:p>
          <a:p>
            <a:r>
              <a:rPr lang="en-US" dirty="0"/>
              <a:t>Facilitated Communication </a:t>
            </a:r>
            <a:r>
              <a:rPr lang="en-US"/>
              <a:t>(</a:t>
            </a:r>
            <a:r>
              <a:rPr lang="en-US" sz="1600"/>
              <a:t>including </a:t>
            </a:r>
            <a:r>
              <a:rPr lang="en-US" sz="1600" dirty="0"/>
              <a:t>“supported typing”</a:t>
            </a:r>
            <a:r>
              <a:rPr lang="en-US" dirty="0"/>
              <a:t>)</a:t>
            </a:r>
          </a:p>
          <a:p>
            <a:r>
              <a:rPr lang="en-US" dirty="0"/>
              <a:t>Horseback riding</a:t>
            </a:r>
          </a:p>
          <a:p>
            <a:r>
              <a:rPr lang="en-US" dirty="0"/>
              <a:t>Swimming</a:t>
            </a:r>
          </a:p>
        </p:txBody>
      </p:sp>
    </p:spTree>
    <p:extLst>
      <p:ext uri="{BB962C8B-B14F-4D97-AF65-F5344CB8AC3E}">
        <p14:creationId xmlns:p14="http://schemas.microsoft.com/office/powerpoint/2010/main" val="2167366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of Service: </a:t>
            </a:r>
            <a:r>
              <a:rPr lang="en-US" sz="4000" dirty="0"/>
              <a:t>Direct, Indirect, or Consultative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Direct: provided directly to a student by a qualified professional</a:t>
            </a:r>
          </a:p>
          <a:p>
            <a:r>
              <a:rPr lang="en-US" dirty="0"/>
              <a:t>Indirect: Delivered directly to a student by another person, under the direct supervision of a qualified professional</a:t>
            </a:r>
          </a:p>
          <a:p>
            <a:r>
              <a:rPr lang="en-US" dirty="0"/>
              <a:t>Consultative: “the planned communication of information or skills from one person to others” including technical assistance, training, monitoring, service coordination, and administrative consultation.</a:t>
            </a:r>
          </a:p>
          <a:p>
            <a:endParaRPr lang="en-US" dirty="0"/>
          </a:p>
          <a:p>
            <a:r>
              <a:rPr lang="en-US" dirty="0"/>
              <a:t>Consider: “</a:t>
            </a:r>
            <a:r>
              <a:rPr lang="en-US" dirty="0">
                <a:highlight>
                  <a:srgbClr val="FFFF00"/>
                </a:highlight>
              </a:rPr>
              <a:t>Only as specialized as necessary.” (VT DOE Guidelines, 2001)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544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Amount, frequency, level, and duration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amount of service is required to meet the medically necessary goals?</a:t>
            </a:r>
          </a:p>
          <a:p>
            <a:r>
              <a:rPr lang="en-US" dirty="0"/>
              <a:t>What might be missed from the educational day during the service provision if it is a service provided outside of the classroom (“pull-out” service)?</a:t>
            </a:r>
          </a:p>
          <a:p>
            <a:r>
              <a:rPr lang="en-US" dirty="0"/>
              <a:t>“The more-is-better approach is misguided because it confuses quantity with value.” (VT DOE Guidelines 2001).</a:t>
            </a:r>
          </a:p>
          <a:p>
            <a:r>
              <a:rPr lang="en-US" dirty="0"/>
              <a:t>What can we do to prevent unhealthy dependencies on caregivers?</a:t>
            </a:r>
          </a:p>
          <a:p>
            <a:r>
              <a:rPr lang="en-US" dirty="0"/>
              <a:t>What can we do to encourage “full membership in the classroom community?” (VT DOE Guidelines 2001).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299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Is school the most appropriate place for the provision of these services?</a:t>
            </a:r>
          </a:p>
          <a:p>
            <a:r>
              <a:rPr lang="en-US" dirty="0"/>
              <a:t>VT Medicaid covers both school and medical model services, including simultaneously if appropriate.</a:t>
            </a:r>
          </a:p>
          <a:p>
            <a:r>
              <a:rPr lang="en-US" dirty="0"/>
              <a:t>Is the service </a:t>
            </a:r>
            <a:r>
              <a:rPr lang="en-US" dirty="0">
                <a:highlight>
                  <a:srgbClr val="FFFF00"/>
                </a:highlight>
              </a:rPr>
              <a:t>educationally</a:t>
            </a:r>
            <a:r>
              <a:rPr lang="en-US" dirty="0"/>
              <a:t> necessary and relevant? Deliver at </a:t>
            </a:r>
            <a:r>
              <a:rPr lang="en-US" dirty="0">
                <a:highlight>
                  <a:srgbClr val="FFFF00"/>
                </a:highlight>
              </a:rPr>
              <a:t>School</a:t>
            </a:r>
          </a:p>
          <a:p>
            <a:r>
              <a:rPr lang="en-US" dirty="0"/>
              <a:t>Is the service relevant to the </a:t>
            </a:r>
            <a:r>
              <a:rPr lang="en-US" dirty="0">
                <a:highlight>
                  <a:srgbClr val="FFFF00"/>
                </a:highlight>
              </a:rPr>
              <a:t>home/community</a:t>
            </a:r>
            <a:r>
              <a:rPr lang="en-US" dirty="0"/>
              <a:t>? Deliver at </a:t>
            </a:r>
            <a:r>
              <a:rPr lang="en-US" dirty="0">
                <a:highlight>
                  <a:srgbClr val="FFFF00"/>
                </a:highlight>
              </a:rPr>
              <a:t>Home</a:t>
            </a:r>
          </a:p>
          <a:p>
            <a:r>
              <a:rPr lang="en-US" dirty="0"/>
              <a:t>Does the family require multiple opportunities for direct training? Deliver at </a:t>
            </a:r>
            <a:r>
              <a:rPr lang="en-US" dirty="0">
                <a:highlight>
                  <a:srgbClr val="FFFF00"/>
                </a:highlight>
              </a:rPr>
              <a:t>Home</a:t>
            </a:r>
          </a:p>
          <a:p>
            <a:r>
              <a:rPr lang="en-US" dirty="0"/>
              <a:t>Does the child require equipment needed in the home setting? Deliver at </a:t>
            </a:r>
            <a:r>
              <a:rPr lang="en-US" dirty="0">
                <a:highlight>
                  <a:srgbClr val="FFFF00"/>
                </a:highlight>
              </a:rPr>
              <a:t>Home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426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1003</Words>
  <Application>Microsoft Office PowerPoint</Application>
  <PresentationFormat>Widescreen</PresentationFormat>
  <Paragraphs>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Physician Authorization for IEP Services:</vt:lpstr>
      <vt:lpstr>The Medicaid School-Based Health Services Program</vt:lpstr>
      <vt:lpstr>Medical Necessity: the definition</vt:lpstr>
      <vt:lpstr>Evaluating the Child’s School Documentation for Medical Necessity: Questions to Ask</vt:lpstr>
      <vt:lpstr>Educational Necessity versus Educational Relevance</vt:lpstr>
      <vt:lpstr>Type of Services</vt:lpstr>
      <vt:lpstr>Type of Service: Direct, Indirect, or Consultative</vt:lpstr>
      <vt:lpstr>Amount, frequency, level, and duration</vt:lpstr>
      <vt:lpstr>Setting</vt:lpstr>
      <vt:lpstr>Pull Out Services  or Push In Services?</vt:lpstr>
      <vt:lpstr>Summer Services Requirements</vt:lpstr>
      <vt:lpstr>References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Physician Authorization for IEP Services:</dc:title>
  <dc:creator>Mason, Susan</dc:creator>
  <cp:lastModifiedBy>Mason, Susan</cp:lastModifiedBy>
  <cp:revision>32</cp:revision>
  <cp:lastPrinted>2017-02-06T12:36:33Z</cp:lastPrinted>
  <dcterms:created xsi:type="dcterms:W3CDTF">2017-01-03T12:39:39Z</dcterms:created>
  <dcterms:modified xsi:type="dcterms:W3CDTF">2017-09-20T11:56:50Z</dcterms:modified>
</cp:coreProperties>
</file>