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3" r:id="rId6"/>
  </p:sldMasterIdLst>
  <p:notesMasterIdLst>
    <p:notesMasterId r:id="rId33"/>
  </p:notesMasterIdLst>
  <p:sldIdLst>
    <p:sldId id="256" r:id="rId7"/>
    <p:sldId id="300" r:id="rId8"/>
    <p:sldId id="296" r:id="rId9"/>
    <p:sldId id="301" r:id="rId10"/>
    <p:sldId id="294" r:id="rId11"/>
    <p:sldId id="283" r:id="rId12"/>
    <p:sldId id="302" r:id="rId13"/>
    <p:sldId id="303" r:id="rId14"/>
    <p:sldId id="298" r:id="rId15"/>
    <p:sldId id="277" r:id="rId16"/>
    <p:sldId id="289" r:id="rId17"/>
    <p:sldId id="284" r:id="rId18"/>
    <p:sldId id="297" r:id="rId19"/>
    <p:sldId id="285" r:id="rId20"/>
    <p:sldId id="304" r:id="rId21"/>
    <p:sldId id="299" r:id="rId22"/>
    <p:sldId id="309" r:id="rId23"/>
    <p:sldId id="305" r:id="rId24"/>
    <p:sldId id="295" r:id="rId25"/>
    <p:sldId id="275" r:id="rId26"/>
    <p:sldId id="307" r:id="rId27"/>
    <p:sldId id="308" r:id="rId28"/>
    <p:sldId id="358" r:id="rId29"/>
    <p:sldId id="359" r:id="rId30"/>
    <p:sldId id="287" r:id="rId31"/>
    <p:sldId id="288" r:id="rId3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7934"/>
    <a:srgbClr val="008000"/>
    <a:srgbClr val="339966"/>
    <a:srgbClr val="339933"/>
    <a:srgbClr val="53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66C37-FB35-46C3-9718-867A3C576B04}" v="98" dt="2023-01-10T01:57:57.438"/>
    <p1510:client id="{6C999E20-8006-464A-B812-AA84D49089FC}" v="572" vWet="574" dt="2023-01-10T21:11:50.517"/>
    <p1510:client id="{90403206-B239-4CDD-8F46-300E97F02B25}" v="613" dt="2023-01-10T21:13:23.025"/>
    <p1510:client id="{B4E2F00E-D3EA-3F2E-8A81-D94A1C9DAF5E}" v="66" dt="2023-01-10T19:17:38.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13397238388679E-2"/>
          <c:y val="3.3370395216223989E-3"/>
          <c:w val="0.96457326892109496"/>
          <c:h val="0.87723330979979819"/>
        </c:manualLayout>
      </c:layout>
      <c:lineChart>
        <c:grouping val="standard"/>
        <c:varyColors val="0"/>
        <c:ser>
          <c:idx val="0"/>
          <c:order val="0"/>
          <c:tx>
            <c:strRef>
              <c:f>Sheet1!$B$1</c:f>
              <c:strCache>
                <c:ptCount val="1"/>
                <c:pt idx="0">
                  <c:v>Vermont</c:v>
                </c:pt>
              </c:strCache>
            </c:strRef>
          </c:tx>
          <c:spPr>
            <a:ln w="28575" cap="rnd">
              <a:solidFill>
                <a:schemeClr val="accent2"/>
              </a:solidFill>
              <a:round/>
            </a:ln>
            <a:effectLst/>
          </c:spPr>
          <c:marker>
            <c:symbol val="triangle"/>
            <c:size val="13"/>
            <c:spPr>
              <a:solidFill>
                <a:schemeClr val="accent2"/>
              </a:solidFill>
              <a:ln w="9525">
                <a:noFill/>
              </a:ln>
              <a:effectLst/>
            </c:spPr>
          </c:marker>
          <c:dPt>
            <c:idx val="0"/>
            <c:marker>
              <c:symbol val="triangle"/>
              <c:size val="13"/>
              <c:spPr>
                <a:solidFill>
                  <a:schemeClr val="accent2"/>
                </a:solidFill>
                <a:ln w="9525">
                  <a:noFill/>
                </a:ln>
                <a:effectLst/>
              </c:spPr>
            </c:marker>
            <c:bubble3D val="0"/>
            <c:spPr>
              <a:ln w="28575" cap="rnd">
                <a:solidFill>
                  <a:schemeClr val="accent2"/>
                </a:solidFill>
                <a:round/>
              </a:ln>
              <a:effectLst/>
            </c:spPr>
            <c:extLst>
              <c:ext xmlns:c16="http://schemas.microsoft.com/office/drawing/2014/chart" uri="{C3380CC4-5D6E-409C-BE32-E72D297353CC}">
                <c16:uniqueId val="{00000001-1260-475E-86E3-372015A99141}"/>
              </c:ext>
            </c:extLst>
          </c:dPt>
          <c:dLbls>
            <c:dLbl>
              <c:idx val="0"/>
              <c:layout>
                <c:manualLayout>
                  <c:x val="-3.3816468450753638E-2"/>
                  <c:y val="5.955063579174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0-475E-86E3-372015A99141}"/>
                </c:ext>
              </c:extLst>
            </c:dLbl>
            <c:dLbl>
              <c:idx val="1"/>
              <c:layout>
                <c:manualLayout>
                  <c:x val="-3.2206133050455221E-2"/>
                  <c:y val="6.1304061981371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60-475E-86E3-372015A99141}"/>
                </c:ext>
              </c:extLst>
            </c:dLbl>
            <c:dLbl>
              <c:idx val="2"/>
              <c:layout>
                <c:manualLayout>
                  <c:x val="-3.6231884057971057E-2"/>
                  <c:y val="5.7109192735348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60-475E-86E3-372015A99141}"/>
                </c:ext>
              </c:extLst>
            </c:dLbl>
            <c:dLbl>
              <c:idx val="3"/>
              <c:layout>
                <c:manualLayout>
                  <c:x val="-3.4218969911369863E-2"/>
                  <c:y val="6.5763934590105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60-475E-86E3-372015A99141}"/>
                </c:ext>
              </c:extLst>
            </c:dLbl>
            <c:dLbl>
              <c:idx val="4"/>
              <c:layout>
                <c:manualLayout>
                  <c:x val="-3.1623207425158811E-2"/>
                  <c:y val="5.4497873556093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60-475E-86E3-372015A99141}"/>
                </c:ext>
              </c:extLst>
            </c:dLbl>
            <c:dLbl>
              <c:idx val="5"/>
              <c:layout>
                <c:manualLayout>
                  <c:x val="-2.6286966046002298E-2"/>
                  <c:y val="5.139606351037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60-475E-86E3-372015A99141}"/>
                </c:ext>
              </c:extLst>
            </c:dLbl>
            <c:dLbl>
              <c:idx val="6"/>
              <c:layout>
                <c:manualLayout>
                  <c:x val="-3.1875879645479097E-2"/>
                  <c:y val="6.22818490041068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60-475E-86E3-372015A991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2011</c:v>
                </c:pt>
                <c:pt idx="1">
                  <c:v>2013</c:v>
                </c:pt>
                <c:pt idx="2">
                  <c:v>2015</c:v>
                </c:pt>
                <c:pt idx="3">
                  <c:v>2017</c:v>
                </c:pt>
                <c:pt idx="4">
                  <c:v>2018</c:v>
                </c:pt>
                <c:pt idx="5">
                  <c:v>2019</c:v>
                </c:pt>
                <c:pt idx="6">
                  <c:v>2020</c:v>
                </c:pt>
              </c:numCache>
            </c:numRef>
          </c:cat>
          <c:val>
            <c:numRef>
              <c:f>Sheet1!$B$2:$B$8</c:f>
              <c:numCache>
                <c:formatCode>0%</c:formatCode>
                <c:ptCount val="7"/>
                <c:pt idx="0">
                  <c:v>0.27</c:v>
                </c:pt>
                <c:pt idx="1">
                  <c:v>0.27</c:v>
                </c:pt>
                <c:pt idx="2">
                  <c:v>0.25</c:v>
                </c:pt>
                <c:pt idx="3">
                  <c:v>0.26</c:v>
                </c:pt>
                <c:pt idx="4">
                  <c:v>0.25</c:v>
                </c:pt>
                <c:pt idx="5">
                  <c:v>0.26</c:v>
                </c:pt>
                <c:pt idx="6">
                  <c:v>0.25</c:v>
                </c:pt>
              </c:numCache>
            </c:numRef>
          </c:val>
          <c:smooth val="0"/>
          <c:extLst>
            <c:ext xmlns:c16="http://schemas.microsoft.com/office/drawing/2014/chart" uri="{C3380CC4-5D6E-409C-BE32-E72D297353CC}">
              <c16:uniqueId val="{00000008-1260-475E-86E3-372015A99141}"/>
            </c:ext>
          </c:extLst>
        </c:ser>
        <c:ser>
          <c:idx val="1"/>
          <c:order val="1"/>
          <c:tx>
            <c:strRef>
              <c:f>Sheet1!$C$1</c:f>
              <c:strCache>
                <c:ptCount val="1"/>
                <c:pt idx="0">
                  <c:v>United States</c:v>
                </c:pt>
              </c:strCache>
            </c:strRef>
          </c:tx>
          <c:spPr>
            <a:ln w="28575" cap="rnd">
              <a:solidFill>
                <a:schemeClr val="bg1">
                  <a:lumMod val="75000"/>
                </a:schemeClr>
              </a:solidFill>
              <a:round/>
            </a:ln>
            <a:effectLst/>
          </c:spPr>
          <c:marker>
            <c:symbol val="square"/>
            <c:size val="13"/>
            <c:spPr>
              <a:solidFill>
                <a:schemeClr val="bg1">
                  <a:lumMod val="75000"/>
                </a:schemeClr>
              </a:solidFill>
              <a:ln w="9525">
                <a:noFill/>
              </a:ln>
              <a:effectLst/>
            </c:spPr>
          </c:marker>
          <c:dPt>
            <c:idx val="0"/>
            <c:marker>
              <c:symbol val="square"/>
              <c:size val="13"/>
              <c:spPr>
                <a:solidFill>
                  <a:schemeClr val="bg1">
                    <a:lumMod val="75000"/>
                  </a:schemeClr>
                </a:solidFill>
                <a:ln w="9525">
                  <a:noFill/>
                </a:ln>
                <a:effectLst/>
              </c:spPr>
            </c:marker>
            <c:bubble3D val="0"/>
            <c:spPr>
              <a:ln w="28575" cap="rnd">
                <a:noFill/>
                <a:round/>
              </a:ln>
              <a:effectLst/>
            </c:spPr>
            <c:extLst>
              <c:ext xmlns:c16="http://schemas.microsoft.com/office/drawing/2014/chart" uri="{C3380CC4-5D6E-409C-BE32-E72D297353CC}">
                <c16:uniqueId val="{0000000A-1260-475E-86E3-372015A99141}"/>
              </c:ext>
            </c:extLst>
          </c:dPt>
          <c:dPt>
            <c:idx val="3"/>
            <c:marker>
              <c:symbol val="square"/>
              <c:size val="13"/>
              <c:spPr>
                <a:solidFill>
                  <a:schemeClr val="bg1">
                    <a:lumMod val="75000"/>
                  </a:schemeClr>
                </a:solidFill>
                <a:ln w="9525">
                  <a:noFill/>
                </a:ln>
                <a:effectLst/>
              </c:spPr>
            </c:marker>
            <c:bubble3D val="0"/>
            <c:extLst>
              <c:ext xmlns:c16="http://schemas.microsoft.com/office/drawing/2014/chart" uri="{C3380CC4-5D6E-409C-BE32-E72D297353CC}">
                <c16:uniqueId val="{0000000B-1260-475E-86E3-372015A99141}"/>
              </c:ext>
            </c:extLst>
          </c:dPt>
          <c:dLbls>
            <c:dLbl>
              <c:idx val="0"/>
              <c:layout>
                <c:manualLayout>
                  <c:x val="-3.2608695652173926E-2"/>
                  <c:y val="-6.752531323334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60-475E-86E3-372015A99141}"/>
                </c:ext>
              </c:extLst>
            </c:dLbl>
            <c:dLbl>
              <c:idx val="1"/>
              <c:layout>
                <c:manualLayout>
                  <c:x val="-3.0595781505572718E-2"/>
                  <c:y val="-5.6419243888586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60-475E-86E3-372015A99141}"/>
                </c:ext>
              </c:extLst>
            </c:dLbl>
            <c:dLbl>
              <c:idx val="2"/>
              <c:layout>
                <c:manualLayout>
                  <c:x val="-3.5426699379968764E-2"/>
                  <c:y val="-5.7175345501195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60-475E-86E3-372015A99141}"/>
                </c:ext>
              </c:extLst>
            </c:dLbl>
            <c:dLbl>
              <c:idx val="3"/>
              <c:layout>
                <c:manualLayout>
                  <c:x val="-3.4218969911369863E-2"/>
                  <c:y val="-6.5235937514547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60-475E-86E3-372015A99141}"/>
                </c:ext>
              </c:extLst>
            </c:dLbl>
            <c:dLbl>
              <c:idx val="5"/>
              <c:layout>
                <c:manualLayout>
                  <c:x val="-3.2072920232797078E-2"/>
                  <c:y val="-6.5413079920871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60-475E-86E3-372015A991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6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2011</c:v>
                </c:pt>
                <c:pt idx="1">
                  <c:v>2013</c:v>
                </c:pt>
                <c:pt idx="2">
                  <c:v>2015</c:v>
                </c:pt>
                <c:pt idx="3">
                  <c:v>2017</c:v>
                </c:pt>
                <c:pt idx="4">
                  <c:v>2018</c:v>
                </c:pt>
                <c:pt idx="5">
                  <c:v>2019</c:v>
                </c:pt>
                <c:pt idx="6">
                  <c:v>2020</c:v>
                </c:pt>
              </c:numCache>
            </c:numRef>
          </c:cat>
          <c:val>
            <c:numRef>
              <c:f>Sheet1!$C$2:$C$8</c:f>
              <c:numCache>
                <c:formatCode>0%</c:formatCode>
                <c:ptCount val="7"/>
                <c:pt idx="0">
                  <c:v>0.28999999999999998</c:v>
                </c:pt>
                <c:pt idx="1">
                  <c:v>0.3</c:v>
                </c:pt>
                <c:pt idx="2">
                  <c:v>0.3</c:v>
                </c:pt>
                <c:pt idx="3">
                  <c:v>0.3</c:v>
                </c:pt>
                <c:pt idx="5">
                  <c:v>0.3</c:v>
                </c:pt>
              </c:numCache>
            </c:numRef>
          </c:val>
          <c:smooth val="0"/>
          <c:extLst>
            <c:ext xmlns:c16="http://schemas.microsoft.com/office/drawing/2014/chart" uri="{C3380CC4-5D6E-409C-BE32-E72D297353CC}">
              <c16:uniqueId val="{0000000F-1260-475E-86E3-372015A99141}"/>
            </c:ext>
          </c:extLst>
        </c:ser>
        <c:dLbls>
          <c:showLegendKey val="0"/>
          <c:showVal val="0"/>
          <c:showCatName val="0"/>
          <c:showSerName val="0"/>
          <c:showPercent val="0"/>
          <c:showBubbleSize val="0"/>
        </c:dLbls>
        <c:marker val="1"/>
        <c:smooth val="0"/>
        <c:axId val="756897680"/>
        <c:axId val="756888168"/>
      </c:lineChart>
      <c:catAx>
        <c:axId val="75689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6888168"/>
        <c:crosses val="autoZero"/>
        <c:auto val="1"/>
        <c:lblAlgn val="ctr"/>
        <c:lblOffset val="100"/>
        <c:noMultiLvlLbl val="0"/>
      </c:catAx>
      <c:valAx>
        <c:axId val="756888168"/>
        <c:scaling>
          <c:orientation val="minMax"/>
          <c:max val="1"/>
          <c:min val="0"/>
        </c:scaling>
        <c:delete val="1"/>
        <c:axPos val="l"/>
        <c:numFmt formatCode="0%" sourceLinked="1"/>
        <c:majorTickMark val="none"/>
        <c:minorTickMark val="none"/>
        <c:tickLblPos val="nextTo"/>
        <c:crossAx val="756897680"/>
        <c:crosses val="autoZero"/>
        <c:crossBetween val="between"/>
      </c:valAx>
      <c:spPr>
        <a:noFill/>
        <a:ln>
          <a:noFill/>
        </a:ln>
        <a:effectLst/>
      </c:spPr>
    </c:plotArea>
    <c:legend>
      <c:legendPos val="t"/>
      <c:layout>
        <c:manualLayout>
          <c:xMode val="edge"/>
          <c:yMode val="edge"/>
          <c:x val="0.32196260793487769"/>
          <c:y val="0.26196078758052876"/>
          <c:w val="0.35261240442770736"/>
          <c:h val="0.1119437167116673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64538763160372"/>
          <c:y val="0.11063208377945173"/>
          <c:w val="0.61270860165005825"/>
          <c:h val="0.77873583244109656"/>
        </c:manualLayout>
      </c:layout>
      <c:pieChart>
        <c:varyColors val="1"/>
        <c:ser>
          <c:idx val="0"/>
          <c:order val="0"/>
          <c:tx>
            <c:strRef>
              <c:f>Sheet1!$B$1</c:f>
              <c:strCache>
                <c:ptCount val="1"/>
                <c:pt idx="0">
                  <c:v>2020 BP Loaner Library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97-4D7A-A7EC-DFFDC057AF2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697-4D7A-A7EC-DFFDC057AF2F}"/>
              </c:ext>
            </c:extLst>
          </c:dPt>
          <c:cat>
            <c:strRef>
              <c:f>Sheet1!$A$2:$A$3</c:f>
              <c:strCache>
                <c:ptCount val="2"/>
                <c:pt idx="0">
                  <c:v>Yes</c:v>
                </c:pt>
                <c:pt idx="1">
                  <c:v>No</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E697-4D7A-A7EC-DFFDC057AF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7832647462277E-2"/>
          <c:y val="7.37164598901702E-2"/>
          <c:w val="0.93964334705075447"/>
          <c:h val="0.68210653221611917"/>
        </c:manualLayout>
      </c:layout>
      <c:barChart>
        <c:barDir val="col"/>
        <c:grouping val="clustered"/>
        <c:varyColors val="0"/>
        <c:ser>
          <c:idx val="0"/>
          <c:order val="0"/>
          <c:tx>
            <c:strRef>
              <c:f>Sheet1!$B$1</c:f>
              <c:strCache>
                <c:ptCount val="1"/>
                <c:pt idx="0">
                  <c:v>High Cholesterol Prevalence</c:v>
                </c:pt>
              </c:strCache>
            </c:strRef>
          </c:tx>
          <c:spPr>
            <a:solidFill>
              <a:schemeClr val="accent1"/>
            </a:solidFill>
            <a:ln>
              <a:solidFill>
                <a:schemeClr val="bg1">
                  <a:lumMod val="85000"/>
                </a:schemeClr>
              </a:solidFill>
            </a:ln>
            <a:effectLst/>
          </c:spPr>
          <c:invertIfNegative val="0"/>
          <c:dPt>
            <c:idx val="0"/>
            <c:invertIfNegative val="0"/>
            <c:bubble3D val="0"/>
            <c:spPr>
              <a:solidFill>
                <a:schemeClr val="accent3"/>
              </a:solidFill>
              <a:ln>
                <a:solidFill>
                  <a:schemeClr val="bg1">
                    <a:lumMod val="85000"/>
                  </a:schemeClr>
                </a:solidFill>
              </a:ln>
              <a:effectLst/>
            </c:spPr>
            <c:extLst>
              <c:ext xmlns:c16="http://schemas.microsoft.com/office/drawing/2014/chart" uri="{C3380CC4-5D6E-409C-BE32-E72D297353CC}">
                <c16:uniqueId val="{00000001-8F06-4DEE-BD6B-240232312B90}"/>
              </c:ext>
            </c:extLst>
          </c:dPt>
          <c:dPt>
            <c:idx val="1"/>
            <c:invertIfNegative val="0"/>
            <c:bubble3D val="0"/>
            <c:spPr>
              <a:solidFill>
                <a:schemeClr val="accent3"/>
              </a:solidFill>
              <a:ln>
                <a:solidFill>
                  <a:schemeClr val="bg1">
                    <a:lumMod val="85000"/>
                  </a:schemeClr>
                </a:solidFill>
              </a:ln>
              <a:effectLst/>
            </c:spPr>
            <c:extLst>
              <c:ext xmlns:c16="http://schemas.microsoft.com/office/drawing/2014/chart" uri="{C3380CC4-5D6E-409C-BE32-E72D297353CC}">
                <c16:uniqueId val="{00000003-8F06-4DEE-BD6B-240232312B90}"/>
              </c:ext>
            </c:extLst>
          </c:dPt>
          <c:dPt>
            <c:idx val="3"/>
            <c:invertIfNegative val="0"/>
            <c:bubble3D val="0"/>
            <c:spPr>
              <a:solidFill>
                <a:schemeClr val="accent4"/>
              </a:solidFill>
              <a:ln>
                <a:solidFill>
                  <a:schemeClr val="bg1">
                    <a:lumMod val="85000"/>
                  </a:schemeClr>
                </a:solidFill>
              </a:ln>
              <a:effectLst/>
            </c:spPr>
            <c:extLst>
              <c:ext xmlns:c16="http://schemas.microsoft.com/office/drawing/2014/chart" uri="{C3380CC4-5D6E-409C-BE32-E72D297353CC}">
                <c16:uniqueId val="{00000005-8F06-4DEE-BD6B-240232312B90}"/>
              </c:ext>
            </c:extLst>
          </c:dPt>
          <c:dPt>
            <c:idx val="4"/>
            <c:invertIfNegative val="0"/>
            <c:bubble3D val="0"/>
            <c:spPr>
              <a:solidFill>
                <a:schemeClr val="accent4"/>
              </a:solidFill>
              <a:ln>
                <a:solidFill>
                  <a:schemeClr val="bg1">
                    <a:lumMod val="85000"/>
                  </a:schemeClr>
                </a:solidFill>
              </a:ln>
              <a:effectLst/>
            </c:spPr>
            <c:extLst>
              <c:ext xmlns:c16="http://schemas.microsoft.com/office/drawing/2014/chart" uri="{C3380CC4-5D6E-409C-BE32-E72D297353CC}">
                <c16:uniqueId val="{00000007-8F06-4DEE-BD6B-240232312B90}"/>
              </c:ext>
            </c:extLst>
          </c:dPt>
          <c:dLbls>
            <c:dLbl>
              <c:idx val="0"/>
              <c:tx>
                <c:rich>
                  <a:bodyPr/>
                  <a:lstStyle/>
                  <a:p>
                    <a:fld id="{3A9FEA2B-54AB-4001-8349-7AB5CF88D0D6}"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06-4DEE-BD6B-240232312B90}"/>
                </c:ext>
              </c:extLst>
            </c:dLbl>
            <c:dLbl>
              <c:idx val="3"/>
              <c:tx>
                <c:rich>
                  <a:bodyPr/>
                  <a:lstStyle/>
                  <a:p>
                    <a:fld id="{9C8E49A2-AA73-45B9-8C12-8116DFE041D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F06-4DEE-BD6B-240232312B9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LGBTQ+</c:v>
                </c:pt>
                <c:pt idx="1">
                  <c:v>Non-LGBTQ+</c:v>
                </c:pt>
                <c:pt idx="3">
                  <c:v>Vermonters of Color</c:v>
                </c:pt>
                <c:pt idx="4">
                  <c:v>White, 
Non-Hispanic</c:v>
                </c:pt>
              </c:strCache>
            </c:strRef>
          </c:cat>
          <c:val>
            <c:numRef>
              <c:f>Sheet1!$B$2:$B$6</c:f>
              <c:numCache>
                <c:formatCode>0%</c:formatCode>
                <c:ptCount val="5"/>
                <c:pt idx="0">
                  <c:v>0.27</c:v>
                </c:pt>
                <c:pt idx="1">
                  <c:v>0.24</c:v>
                </c:pt>
                <c:pt idx="3">
                  <c:v>0.27</c:v>
                </c:pt>
                <c:pt idx="4">
                  <c:v>0.25</c:v>
                </c:pt>
              </c:numCache>
            </c:numRef>
          </c:val>
          <c:extLst>
            <c:ext xmlns:c16="http://schemas.microsoft.com/office/drawing/2014/chart" uri="{C3380CC4-5D6E-409C-BE32-E72D297353CC}">
              <c16:uniqueId val="{00000008-8F06-4DEE-BD6B-240232312B90}"/>
            </c:ext>
          </c:extLst>
        </c:ser>
        <c:dLbls>
          <c:showLegendKey val="0"/>
          <c:showVal val="0"/>
          <c:showCatName val="0"/>
          <c:showSerName val="0"/>
          <c:showPercent val="0"/>
          <c:showBubbleSize val="0"/>
        </c:dLbls>
        <c:gapWidth val="0"/>
        <c:axId val="882110248"/>
        <c:axId val="882107624"/>
      </c:barChart>
      <c:catAx>
        <c:axId val="882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82107624"/>
        <c:crosses val="autoZero"/>
        <c:auto val="1"/>
        <c:lblAlgn val="ctr"/>
        <c:lblOffset val="100"/>
        <c:noMultiLvlLbl val="0"/>
      </c:catAx>
      <c:valAx>
        <c:axId val="882107624"/>
        <c:scaling>
          <c:orientation val="minMax"/>
          <c:max val="1"/>
        </c:scaling>
        <c:delete val="1"/>
        <c:axPos val="l"/>
        <c:numFmt formatCode="0%" sourceLinked="1"/>
        <c:majorTickMark val="none"/>
        <c:minorTickMark val="none"/>
        <c:tickLblPos val="nextTo"/>
        <c:crossAx val="8821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0.12846874999999999"/>
          <c:w val="0.95416666666666672"/>
          <c:h val="0.43997792710810008"/>
        </c:manualLayout>
      </c:layout>
      <c:barChart>
        <c:barDir val="col"/>
        <c:grouping val="clustered"/>
        <c:varyColors val="0"/>
        <c:ser>
          <c:idx val="0"/>
          <c:order val="0"/>
          <c:tx>
            <c:strRef>
              <c:f>Sheet1!$B$1</c:f>
              <c:strCache>
                <c:ptCount val="1"/>
                <c:pt idx="0">
                  <c:v>High Cholesterol Prevalence</c:v>
                </c:pt>
              </c:strCache>
            </c:strRef>
          </c:tx>
          <c:spPr>
            <a:solidFill>
              <a:schemeClr val="accent1"/>
            </a:solidFill>
            <a:ln>
              <a:solidFill>
                <a:schemeClr val="bg1">
                  <a:lumMod val="85000"/>
                </a:schemeClr>
              </a:solidFill>
            </a:ln>
            <a:effectLst/>
          </c:spPr>
          <c:invertIfNegative val="0"/>
          <c:dPt>
            <c:idx val="0"/>
            <c:invertIfNegative val="0"/>
            <c:bubble3D val="0"/>
            <c:spPr>
              <a:solidFill>
                <a:schemeClr val="accent5"/>
              </a:solidFill>
              <a:ln>
                <a:solidFill>
                  <a:schemeClr val="bg1">
                    <a:lumMod val="85000"/>
                  </a:schemeClr>
                </a:solidFill>
              </a:ln>
              <a:effectLst/>
            </c:spPr>
            <c:extLst>
              <c:ext xmlns:c16="http://schemas.microsoft.com/office/drawing/2014/chart" uri="{C3380CC4-5D6E-409C-BE32-E72D297353CC}">
                <c16:uniqueId val="{00000001-0620-4177-B1EB-E16A56242178}"/>
              </c:ext>
            </c:extLst>
          </c:dPt>
          <c:dPt>
            <c:idx val="1"/>
            <c:invertIfNegative val="0"/>
            <c:bubble3D val="0"/>
            <c:spPr>
              <a:solidFill>
                <a:schemeClr val="accent5"/>
              </a:solidFill>
              <a:ln>
                <a:solidFill>
                  <a:schemeClr val="bg1">
                    <a:lumMod val="85000"/>
                  </a:schemeClr>
                </a:solidFill>
              </a:ln>
              <a:effectLst/>
            </c:spPr>
            <c:extLst>
              <c:ext xmlns:c16="http://schemas.microsoft.com/office/drawing/2014/chart" uri="{C3380CC4-5D6E-409C-BE32-E72D297353CC}">
                <c16:uniqueId val="{00000003-0620-4177-B1EB-E16A56242178}"/>
              </c:ext>
            </c:extLst>
          </c:dPt>
          <c:dPt>
            <c:idx val="2"/>
            <c:invertIfNegative val="0"/>
            <c:bubble3D val="0"/>
            <c:spPr>
              <a:solidFill>
                <a:schemeClr val="accent5"/>
              </a:solidFill>
              <a:ln>
                <a:solidFill>
                  <a:schemeClr val="bg1">
                    <a:lumMod val="85000"/>
                  </a:schemeClr>
                </a:solidFill>
              </a:ln>
              <a:effectLst/>
            </c:spPr>
            <c:extLst>
              <c:ext xmlns:c16="http://schemas.microsoft.com/office/drawing/2014/chart" uri="{C3380CC4-5D6E-409C-BE32-E72D297353CC}">
                <c16:uniqueId val="{00000005-0620-4177-B1EB-E16A56242178}"/>
              </c:ext>
            </c:extLst>
          </c:dPt>
          <c:dPt>
            <c:idx val="5"/>
            <c:invertIfNegative val="0"/>
            <c:bubble3D val="0"/>
            <c:spPr>
              <a:solidFill>
                <a:srgbClr val="007934"/>
              </a:solidFill>
              <a:ln>
                <a:solidFill>
                  <a:schemeClr val="bg1">
                    <a:lumMod val="85000"/>
                  </a:schemeClr>
                </a:solidFill>
              </a:ln>
              <a:effectLst/>
            </c:spPr>
            <c:extLst>
              <c:ext xmlns:c16="http://schemas.microsoft.com/office/drawing/2014/chart" uri="{C3380CC4-5D6E-409C-BE32-E72D297353CC}">
                <c16:uniqueId val="{00000007-0620-4177-B1EB-E16A56242178}"/>
              </c:ext>
            </c:extLst>
          </c:dPt>
          <c:dPt>
            <c:idx val="6"/>
            <c:invertIfNegative val="0"/>
            <c:bubble3D val="0"/>
            <c:spPr>
              <a:solidFill>
                <a:srgbClr val="007934"/>
              </a:solidFill>
              <a:ln>
                <a:solidFill>
                  <a:schemeClr val="bg1">
                    <a:lumMod val="85000"/>
                  </a:schemeClr>
                </a:solidFill>
              </a:ln>
              <a:effectLst/>
            </c:spPr>
            <c:extLst>
              <c:ext xmlns:c16="http://schemas.microsoft.com/office/drawing/2014/chart" uri="{C3380CC4-5D6E-409C-BE32-E72D297353CC}">
                <c16:uniqueId val="{00000009-0620-4177-B1EB-E16A56242178}"/>
              </c:ext>
            </c:extLst>
          </c:dPt>
          <c:dPt>
            <c:idx val="7"/>
            <c:invertIfNegative val="0"/>
            <c:bubble3D val="0"/>
            <c:spPr>
              <a:solidFill>
                <a:srgbClr val="007934"/>
              </a:solidFill>
              <a:ln>
                <a:solidFill>
                  <a:schemeClr val="bg1">
                    <a:lumMod val="85000"/>
                  </a:schemeClr>
                </a:solidFill>
              </a:ln>
              <a:effectLst/>
            </c:spPr>
            <c:extLst>
              <c:ext xmlns:c16="http://schemas.microsoft.com/office/drawing/2014/chart" uri="{C3380CC4-5D6E-409C-BE32-E72D297353CC}">
                <c16:uniqueId val="{0000000B-0620-4177-B1EB-E16A56242178}"/>
              </c:ext>
            </c:extLst>
          </c:dPt>
          <c:dPt>
            <c:idx val="8"/>
            <c:invertIfNegative val="0"/>
            <c:bubble3D val="0"/>
            <c:spPr>
              <a:solidFill>
                <a:srgbClr val="007934"/>
              </a:solidFill>
              <a:ln>
                <a:solidFill>
                  <a:schemeClr val="bg1">
                    <a:lumMod val="85000"/>
                  </a:schemeClr>
                </a:solidFill>
              </a:ln>
              <a:effectLst/>
            </c:spPr>
            <c:extLst>
              <c:ext xmlns:c16="http://schemas.microsoft.com/office/drawing/2014/chart" uri="{C3380CC4-5D6E-409C-BE32-E72D297353CC}">
                <c16:uniqueId val="{0000000D-0620-4177-B1EB-E16A56242178}"/>
              </c:ext>
            </c:extLst>
          </c:dPt>
          <c:dLbls>
            <c:dLbl>
              <c:idx val="0"/>
              <c:tx>
                <c:rich>
                  <a:bodyPr/>
                  <a:lstStyle/>
                  <a:p>
                    <a:fld id="{2016EBF0-98C0-4F25-9775-23D7F32F74D2}"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20-4177-B1EB-E16A56242178}"/>
                </c:ext>
              </c:extLst>
            </c:dLbl>
            <c:dLbl>
              <c:idx val="5"/>
              <c:tx>
                <c:rich>
                  <a:bodyPr/>
                  <a:lstStyle/>
                  <a:p>
                    <a:fld id="{724781DB-0DA8-4166-9D82-5A10E498BEB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20-4177-B1EB-E16A56242178}"/>
                </c:ext>
              </c:extLst>
            </c:dLbl>
            <c:dLbl>
              <c:idx val="8"/>
              <c:tx>
                <c:rich>
                  <a:bodyPr/>
                  <a:lstStyle/>
                  <a:p>
                    <a:fld id="{7BCA6272-9276-43EB-9831-DFF33B2F78F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620-4177-B1EB-E16A5624217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Low</c:v>
                </c:pt>
                <c:pt idx="1">
                  <c:v>Middle </c:v>
                </c:pt>
                <c:pt idx="2">
                  <c:v>High</c:v>
                </c:pt>
                <c:pt idx="5">
                  <c:v>Isolated 
Small Rural</c:v>
                </c:pt>
                <c:pt idx="6">
                  <c:v>Small 
Rural</c:v>
                </c:pt>
                <c:pt idx="7">
                  <c:v>Micropolitan</c:v>
                </c:pt>
                <c:pt idx="8">
                  <c:v>Urban</c:v>
                </c:pt>
              </c:strCache>
            </c:strRef>
          </c:cat>
          <c:val>
            <c:numRef>
              <c:f>Sheet1!$B$2:$B$10</c:f>
              <c:numCache>
                <c:formatCode>0%</c:formatCode>
                <c:ptCount val="9"/>
                <c:pt idx="0">
                  <c:v>0.33</c:v>
                </c:pt>
                <c:pt idx="1">
                  <c:v>0.27</c:v>
                </c:pt>
                <c:pt idx="2">
                  <c:v>0.21</c:v>
                </c:pt>
                <c:pt idx="5">
                  <c:v>0.27</c:v>
                </c:pt>
                <c:pt idx="6">
                  <c:v>0.3</c:v>
                </c:pt>
                <c:pt idx="7">
                  <c:v>0.24</c:v>
                </c:pt>
                <c:pt idx="8">
                  <c:v>0.22</c:v>
                </c:pt>
              </c:numCache>
            </c:numRef>
          </c:val>
          <c:extLst>
            <c:ext xmlns:c16="http://schemas.microsoft.com/office/drawing/2014/chart" uri="{C3380CC4-5D6E-409C-BE32-E72D297353CC}">
              <c16:uniqueId val="{0000000E-0620-4177-B1EB-E16A56242178}"/>
            </c:ext>
          </c:extLst>
        </c:ser>
        <c:dLbls>
          <c:showLegendKey val="0"/>
          <c:showVal val="0"/>
          <c:showCatName val="0"/>
          <c:showSerName val="0"/>
          <c:showPercent val="0"/>
          <c:showBubbleSize val="0"/>
        </c:dLbls>
        <c:gapWidth val="0"/>
        <c:axId val="955472032"/>
        <c:axId val="955474328"/>
      </c:barChart>
      <c:catAx>
        <c:axId val="95547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5474328"/>
        <c:crosses val="autoZero"/>
        <c:auto val="1"/>
        <c:lblAlgn val="ctr"/>
        <c:lblOffset val="100"/>
        <c:noMultiLvlLbl val="0"/>
      </c:catAx>
      <c:valAx>
        <c:axId val="955474328"/>
        <c:scaling>
          <c:orientation val="minMax"/>
          <c:max val="1"/>
        </c:scaling>
        <c:delete val="1"/>
        <c:axPos val="l"/>
        <c:numFmt formatCode="0%" sourceLinked="1"/>
        <c:majorTickMark val="none"/>
        <c:minorTickMark val="none"/>
        <c:tickLblPos val="nextTo"/>
        <c:crossAx val="95547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13839630927611E-2"/>
          <c:y val="0.19676779625634958"/>
          <c:w val="0.94977214097597373"/>
          <c:h val="0.59776633498016851"/>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3"/>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20AB-4916-B79F-C344A3D77E6D}"/>
              </c:ext>
            </c:extLst>
          </c:dPt>
          <c:dPt>
            <c:idx val="4"/>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20AB-4916-B79F-C344A3D77E6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c:v>
                </c:pt>
                <c:pt idx="1">
                  <c:v>No</c:v>
                </c:pt>
                <c:pt idx="3">
                  <c:v>Yes</c:v>
                </c:pt>
                <c:pt idx="4">
                  <c:v>No</c:v>
                </c:pt>
              </c:strCache>
            </c:strRef>
          </c:cat>
          <c:val>
            <c:numRef>
              <c:f>Sheet1!$B$2:$B$6</c:f>
              <c:numCache>
                <c:formatCode>0%</c:formatCode>
                <c:ptCount val="5"/>
                <c:pt idx="0">
                  <c:v>0.37</c:v>
                </c:pt>
                <c:pt idx="1">
                  <c:v>0.22</c:v>
                </c:pt>
                <c:pt idx="3">
                  <c:v>0.3</c:v>
                </c:pt>
                <c:pt idx="4">
                  <c:v>0.24</c:v>
                </c:pt>
              </c:numCache>
            </c:numRef>
          </c:val>
          <c:extLst>
            <c:ext xmlns:c16="http://schemas.microsoft.com/office/drawing/2014/chart" uri="{C3380CC4-5D6E-409C-BE32-E72D297353CC}">
              <c16:uniqueId val="{00000004-20AB-4916-B79F-C344A3D77E6D}"/>
            </c:ext>
          </c:extLst>
        </c:ser>
        <c:dLbls>
          <c:showLegendKey val="0"/>
          <c:showVal val="0"/>
          <c:showCatName val="0"/>
          <c:showSerName val="0"/>
          <c:showPercent val="0"/>
          <c:showBubbleSize val="0"/>
        </c:dLbls>
        <c:gapWidth val="0"/>
        <c:axId val="394524488"/>
        <c:axId val="394514976"/>
      </c:barChart>
      <c:catAx>
        <c:axId val="39452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4514976"/>
        <c:crosses val="autoZero"/>
        <c:auto val="1"/>
        <c:lblAlgn val="ctr"/>
        <c:lblOffset val="100"/>
        <c:noMultiLvlLbl val="0"/>
      </c:catAx>
      <c:valAx>
        <c:axId val="394514976"/>
        <c:scaling>
          <c:orientation val="minMax"/>
          <c:max val="1"/>
        </c:scaling>
        <c:delete val="1"/>
        <c:axPos val="l"/>
        <c:numFmt formatCode="0%" sourceLinked="1"/>
        <c:majorTickMark val="none"/>
        <c:minorTickMark val="none"/>
        <c:tickLblPos val="nextTo"/>
        <c:crossAx val="394524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Rate of Primary Care Visits per 1,000 Insured Vermonters</a:t>
            </a:r>
          </a:p>
        </c:rich>
      </c:tx>
      <c:layout>
        <c:manualLayout>
          <c:xMode val="edge"/>
          <c:yMode val="edge"/>
          <c:x val="0.13783207805546047"/>
          <c:y val="1.9186339977240526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841013824884793E-2"/>
          <c:y val="0.31321742062035612"/>
          <c:w val="0.96831797235023043"/>
          <c:h val="0.54983654070561583"/>
        </c:manualLayout>
      </c:layout>
      <c:lineChart>
        <c:grouping val="standard"/>
        <c:varyColors val="0"/>
        <c:ser>
          <c:idx val="0"/>
          <c:order val="0"/>
          <c:tx>
            <c:strRef>
              <c:f>Sheet1!$B$1</c:f>
              <c:strCache>
                <c:ptCount val="1"/>
                <c:pt idx="0">
                  <c:v>Rate per 1,000 insured</c:v>
                </c:pt>
              </c:strCache>
            </c:strRef>
          </c:tx>
          <c:spPr>
            <a:ln w="38100" cap="rnd">
              <a:solidFill>
                <a:schemeClr val="accent2"/>
              </a:solidFill>
              <a:round/>
            </a:ln>
            <a:effectLst/>
          </c:spPr>
          <c:marker>
            <c:symbol val="circle"/>
            <c:size val="13"/>
            <c:spPr>
              <a:solidFill>
                <a:schemeClr val="accent2"/>
              </a:solidFill>
              <a:ln w="9525">
                <a:noFill/>
              </a:ln>
              <a:effectLst/>
            </c:spPr>
          </c:marker>
          <c:dPt>
            <c:idx val="5"/>
            <c:marker>
              <c:symbol val="circle"/>
              <c:size val="13"/>
              <c:spPr>
                <a:solidFill>
                  <a:schemeClr val="accent2"/>
                </a:solidFill>
                <a:ln w="9525">
                  <a:noFill/>
                </a:ln>
                <a:effectLst/>
              </c:spPr>
            </c:marker>
            <c:bubble3D val="0"/>
            <c:spPr>
              <a:ln w="38100" cap="rnd">
                <a:noFill/>
                <a:round/>
              </a:ln>
              <a:effectLst/>
            </c:spPr>
            <c:extLst>
              <c:ext xmlns:c16="http://schemas.microsoft.com/office/drawing/2014/chart" uri="{C3380CC4-5D6E-409C-BE32-E72D297353CC}">
                <c16:uniqueId val="{00000001-469C-4AD5-A51D-4D783882D1CE}"/>
              </c:ext>
            </c:extLst>
          </c:dPt>
          <c:dLbls>
            <c:dLbl>
              <c:idx val="0"/>
              <c:layout>
                <c:manualLayout>
                  <c:x val="-4.1762672811059894E-2"/>
                  <c:y val="-5.1622413883042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9C-4AD5-A51D-4D783882D1CE}"/>
                </c:ext>
              </c:extLst>
            </c:dLbl>
            <c:dLbl>
              <c:idx val="1"/>
              <c:layout>
                <c:manualLayout>
                  <c:x val="-4.0322580645161289E-2"/>
                  <c:y val="-5.1622413883042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9C-4AD5-A51D-4D783882D1CE}"/>
                </c:ext>
              </c:extLst>
            </c:dLbl>
            <c:dLbl>
              <c:idx val="2"/>
              <c:layout>
                <c:manualLayout>
                  <c:x val="-3.8882488479262671E-2"/>
                  <c:y val="-5.5924281706628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9C-4AD5-A51D-4D783882D1CE}"/>
                </c:ext>
              </c:extLst>
            </c:dLbl>
            <c:dLbl>
              <c:idx val="3"/>
              <c:layout>
                <c:manualLayout>
                  <c:x val="-3.3122119815668254E-2"/>
                  <c:y val="-5.1622413883042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9C-4AD5-A51D-4D783882D1CE}"/>
                </c:ext>
              </c:extLst>
            </c:dLbl>
            <c:dLbl>
              <c:idx val="4"/>
              <c:layout>
                <c:manualLayout>
                  <c:x val="-3.8882488479262622E-2"/>
                  <c:y val="-6.0226149530215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9C-4AD5-A51D-4D783882D1CE}"/>
                </c:ext>
              </c:extLst>
            </c:dLbl>
            <c:dLbl>
              <c:idx val="5"/>
              <c:layout>
                <c:manualLayout>
                  <c:x val="-3.1508520674046178E-2"/>
                  <c:y val="-5.9550719815595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9C-4AD5-A51D-4D783882D1CE}"/>
                </c:ext>
              </c:extLst>
            </c:dLbl>
            <c:dLbl>
              <c:idx val="6"/>
              <c:layout>
                <c:manualLayout>
                  <c:x val="-4.5463245035403221E-2"/>
                  <c:y val="-5.6954269322977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9C-4AD5-A51D-4D783882D1CE}"/>
                </c:ext>
              </c:extLst>
            </c:dLbl>
            <c:dLbl>
              <c:idx val="7"/>
              <c:layout>
                <c:manualLayout>
                  <c:x val="-4.0012744916784471E-2"/>
                  <c:y val="-5.2652499119126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9C-4AD5-A51D-4D783882D1CE}"/>
                </c:ext>
              </c:extLst>
            </c:dLbl>
            <c:dLbl>
              <c:idx val="8"/>
              <c:layout>
                <c:manualLayout>
                  <c:x val="-4.2610288088562376E-2"/>
                  <c:y val="-7.1404758193256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9C-4AD5-A51D-4D783882D1CE}"/>
                </c:ext>
              </c:extLst>
            </c:dLbl>
            <c:dLbl>
              <c:idx val="9"/>
              <c:layout>
                <c:manualLayout>
                  <c:x val="-2.6231523702547534E-2"/>
                  <c:y val="-7.5706528397107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9C-4AD5-A51D-4D783882D1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223.6083426660052</c:v>
                </c:pt>
                <c:pt idx="1">
                  <c:v>249.72958542569006</c:v>
                </c:pt>
                <c:pt idx="2">
                  <c:v>259.72679389289561</c:v>
                </c:pt>
                <c:pt idx="3">
                  <c:v>259.51588520900623</c:v>
                </c:pt>
                <c:pt idx="4">
                  <c:v>278.61016876565833</c:v>
                </c:pt>
                <c:pt idx="5">
                  <c:v>332.54447693495615</c:v>
                </c:pt>
                <c:pt idx="6">
                  <c:v>374.96635309499089</c:v>
                </c:pt>
                <c:pt idx="7">
                  <c:v>376.78483607575333</c:v>
                </c:pt>
                <c:pt idx="8">
                  <c:v>350.90262729705347</c:v>
                </c:pt>
                <c:pt idx="9">
                  <c:v>285.86404396168638</c:v>
                </c:pt>
              </c:numCache>
            </c:numRef>
          </c:val>
          <c:smooth val="0"/>
          <c:extLst>
            <c:ext xmlns:c16="http://schemas.microsoft.com/office/drawing/2014/chart" uri="{C3380CC4-5D6E-409C-BE32-E72D297353CC}">
              <c16:uniqueId val="{0000000B-469C-4AD5-A51D-4D783882D1CE}"/>
            </c:ext>
          </c:extLst>
        </c:ser>
        <c:dLbls>
          <c:showLegendKey val="0"/>
          <c:showVal val="0"/>
          <c:showCatName val="0"/>
          <c:showSerName val="0"/>
          <c:showPercent val="0"/>
          <c:showBubbleSize val="0"/>
        </c:dLbls>
        <c:marker val="1"/>
        <c:smooth val="0"/>
        <c:axId val="791570064"/>
        <c:axId val="791573016"/>
      </c:lineChart>
      <c:catAx>
        <c:axId val="79157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1573016"/>
        <c:crosses val="autoZero"/>
        <c:auto val="1"/>
        <c:lblAlgn val="ctr"/>
        <c:lblOffset val="100"/>
        <c:noMultiLvlLbl val="0"/>
      </c:catAx>
      <c:valAx>
        <c:axId val="791573016"/>
        <c:scaling>
          <c:orientation val="minMax"/>
        </c:scaling>
        <c:delete val="1"/>
        <c:axPos val="l"/>
        <c:numFmt formatCode="General" sourceLinked="1"/>
        <c:majorTickMark val="none"/>
        <c:minorTickMark val="none"/>
        <c:tickLblPos val="nextTo"/>
        <c:crossAx val="79157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12517638791509E-3"/>
          <c:y val="0.39189168683995196"/>
          <c:w val="0.9272049960117088"/>
          <c:h val="0.49221683739505417"/>
        </c:manualLayout>
      </c:layout>
      <c:areaChart>
        <c:grouping val="standard"/>
        <c:varyColors val="0"/>
        <c:ser>
          <c:idx val="0"/>
          <c:order val="0"/>
          <c:tx>
            <c:strRef>
              <c:f>Sheet1!$C$1</c:f>
              <c:strCache>
                <c:ptCount val="1"/>
                <c:pt idx="0">
                  <c:v>All Hypertension-Related Deaths</c:v>
                </c:pt>
              </c:strCache>
            </c:strRef>
          </c:tx>
          <c:spPr>
            <a:solidFill>
              <a:schemeClr val="accent2"/>
            </a:solidFill>
            <a:ln>
              <a:noFill/>
            </a:ln>
            <a:effectLst/>
          </c:spPr>
          <c:dLbls>
            <c:dLbl>
              <c:idx val="0"/>
              <c:layout>
                <c:manualLayout>
                  <c:x val="1.4135283591709276E-2"/>
                  <c:y val="-0.20743840400904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54-4BAC-9B93-BD72D466C696}"/>
                </c:ext>
              </c:extLst>
            </c:dLbl>
            <c:dLbl>
              <c:idx val="1"/>
              <c:layout>
                <c:manualLayout>
                  <c:x val="1.4062801866849006E-2"/>
                  <c:y val="-0.201133800664856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4-4BAC-9B93-BD72D466C696}"/>
                </c:ext>
              </c:extLst>
            </c:dLbl>
            <c:dLbl>
              <c:idx val="2"/>
              <c:layout>
                <c:manualLayout>
                  <c:x val="4.1105311275775836E-3"/>
                  <c:y val="-0.212173891607056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54-4BAC-9B93-BD72D466C696}"/>
                </c:ext>
              </c:extLst>
            </c:dLbl>
            <c:dLbl>
              <c:idx val="3"/>
              <c:layout>
                <c:manualLayout>
                  <c:x val="3.141144192736361E-3"/>
                  <c:y val="-0.19913095127903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4-4BAC-9B93-BD72D466C696}"/>
                </c:ext>
              </c:extLst>
            </c:dLbl>
            <c:dLbl>
              <c:idx val="4"/>
              <c:layout>
                <c:manualLayout>
                  <c:x val="-2.49482635866634E-3"/>
                  <c:y val="-0.224579836525442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54-4BAC-9B93-BD72D466C696}"/>
                </c:ext>
              </c:extLst>
            </c:dLbl>
            <c:dLbl>
              <c:idx val="5"/>
              <c:layout>
                <c:manualLayout>
                  <c:x val="-2.7358033943541619E-3"/>
                  <c:y val="-0.232644956573146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4-4BAC-9B93-BD72D466C696}"/>
                </c:ext>
              </c:extLst>
            </c:dLbl>
            <c:dLbl>
              <c:idx val="6"/>
              <c:layout>
                <c:manualLayout>
                  <c:x val="-7.7502454004866781E-4"/>
                  <c:y val="-0.22085368082878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54-4BAC-9B93-BD72D466C696}"/>
                </c:ext>
              </c:extLst>
            </c:dLbl>
            <c:dLbl>
              <c:idx val="7"/>
              <c:layout>
                <c:manualLayout>
                  <c:x val="-2.7728076950264452E-3"/>
                  <c:y val="-0.242935258102911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4-4BAC-9B93-BD72D466C696}"/>
                </c:ext>
              </c:extLst>
            </c:dLbl>
            <c:dLbl>
              <c:idx val="8"/>
              <c:layout>
                <c:manualLayout>
                  <c:x val="3.9463469974107832E-3"/>
                  <c:y val="-0.239679116178753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54-4BAC-9B93-BD72D466C696}"/>
                </c:ext>
              </c:extLst>
            </c:dLbl>
            <c:dLbl>
              <c:idx val="9"/>
              <c:layout>
                <c:manualLayout>
                  <c:x val="-3.4215505682181021E-3"/>
                  <c:y val="-0.235841561869022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4-4BAC-9B93-BD72D466C696}"/>
                </c:ext>
              </c:extLst>
            </c:dLbl>
            <c:dLbl>
              <c:idx val="10"/>
              <c:layout>
                <c:manualLayout>
                  <c:x val="-1.2547374708818459E-2"/>
                  <c:y val="-0.24980834508107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89-40C9-AA97-64C4FE03226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Sheet1!$A$2:$A$12</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0.0</c:formatCode>
                <c:ptCount val="11"/>
                <c:pt idx="0">
                  <c:v>175.8</c:v>
                </c:pt>
                <c:pt idx="1">
                  <c:v>178.8</c:v>
                </c:pt>
                <c:pt idx="2">
                  <c:v>190.4</c:v>
                </c:pt>
                <c:pt idx="3">
                  <c:v>191.5</c:v>
                </c:pt>
                <c:pt idx="4">
                  <c:v>205.6</c:v>
                </c:pt>
                <c:pt idx="5">
                  <c:v>222.2</c:v>
                </c:pt>
                <c:pt idx="6">
                  <c:v>208.6</c:v>
                </c:pt>
                <c:pt idx="7">
                  <c:v>226.1</c:v>
                </c:pt>
                <c:pt idx="8">
                  <c:v>228.6</c:v>
                </c:pt>
                <c:pt idx="9">
                  <c:v>228.5</c:v>
                </c:pt>
                <c:pt idx="10">
                  <c:v>259.8</c:v>
                </c:pt>
              </c:numCache>
            </c:numRef>
          </c:val>
          <c:extLst>
            <c:ext xmlns:c16="http://schemas.microsoft.com/office/drawing/2014/chart" uri="{C3380CC4-5D6E-409C-BE32-E72D297353CC}">
              <c16:uniqueId val="{0000000A-AA54-4BAC-9B93-BD72D466C696}"/>
            </c:ext>
          </c:extLst>
        </c:ser>
        <c:ser>
          <c:idx val="1"/>
          <c:order val="1"/>
          <c:tx>
            <c:strRef>
              <c:f>Sheet1!$B$1</c:f>
              <c:strCache>
                <c:ptCount val="1"/>
                <c:pt idx="0">
                  <c:v>Hypertension as the Primary Cause of Death</c:v>
                </c:pt>
              </c:strCache>
            </c:strRef>
          </c:tx>
          <c:spPr>
            <a:solidFill>
              <a:schemeClr val="accent2">
                <a:lumMod val="40000"/>
                <a:lumOff val="60000"/>
              </a:schemeClr>
            </a:solidFill>
            <a:ln>
              <a:noFill/>
            </a:ln>
            <a:effectLst/>
          </c:spPr>
          <c:dLbls>
            <c:dLbl>
              <c:idx val="0"/>
              <c:layout>
                <c:manualLayout>
                  <c:x val="2.3558824467836453E-2"/>
                  <c:y val="-4.8389954448668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54-4BAC-9B93-BD72D466C696}"/>
                </c:ext>
              </c:extLst>
            </c:dLbl>
            <c:dLbl>
              <c:idx val="1"/>
              <c:layout>
                <c:manualLayout>
                  <c:x val="3.4588806380100672E-3"/>
                  <c:y val="-4.7695010352190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54-4BAC-9B93-BD72D466C696}"/>
                </c:ext>
              </c:extLst>
            </c:dLbl>
            <c:dLbl>
              <c:idx val="2"/>
              <c:layout>
                <c:manualLayout>
                  <c:x val="4.7117648935672907E-3"/>
                  <c:y val="-4.5006679549486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54-4BAC-9B93-BD72D466C696}"/>
                </c:ext>
              </c:extLst>
            </c:dLbl>
            <c:dLbl>
              <c:idx val="3"/>
              <c:layout>
                <c:manualLayout>
                  <c:x val="4.7117648935672907E-3"/>
                  <c:y val="-5.8218026168254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A54-4BAC-9B93-BD72D466C696}"/>
                </c:ext>
              </c:extLst>
            </c:dLbl>
            <c:dLbl>
              <c:idx val="4"/>
              <c:layout>
                <c:manualLayout>
                  <c:x val="0"/>
                  <c:y val="-6.7434555550122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A54-4BAC-9B93-BD72D466C696}"/>
                </c:ext>
              </c:extLst>
            </c:dLbl>
            <c:dLbl>
              <c:idx val="5"/>
              <c:layout>
                <c:manualLayout>
                  <c:x val="4.7117648935672907E-3"/>
                  <c:y val="-5.9369563142010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A54-4BAC-9B93-BD72D466C696}"/>
                </c:ext>
              </c:extLst>
            </c:dLbl>
            <c:dLbl>
              <c:idx val="6"/>
              <c:layout>
                <c:manualLayout>
                  <c:x val="-1.5705882978557636E-3"/>
                  <c:y val="-5.399290153660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A54-4BAC-9B93-BD72D466C696}"/>
                </c:ext>
              </c:extLst>
            </c:dLbl>
            <c:dLbl>
              <c:idx val="7"/>
              <c:layout>
                <c:manualLayout>
                  <c:x val="1.5705882978556485E-3"/>
                  <c:y val="-6.6513325971117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A54-4BAC-9B93-BD72D466C696}"/>
                </c:ext>
              </c:extLst>
            </c:dLbl>
            <c:dLbl>
              <c:idx val="8"/>
              <c:layout>
                <c:manualLayout>
                  <c:x val="-1.438856545553327E-3"/>
                  <c:y val="-5.5990245295559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A54-4BAC-9B93-BD72D466C696}"/>
                </c:ext>
              </c:extLst>
            </c:dLbl>
            <c:dLbl>
              <c:idx val="9"/>
              <c:layout>
                <c:manualLayout>
                  <c:x val="-3.0735125461195285E-3"/>
                  <c:y val="-7.5143829795942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A54-4BAC-9B93-BD72D466C696}"/>
                </c:ext>
              </c:extLst>
            </c:dLbl>
            <c:dLbl>
              <c:idx val="10"/>
              <c:layout>
                <c:manualLayout>
                  <c:x val="-2.3460993763235995E-2"/>
                  <c:y val="-7.1312932022129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89-40C9-AA97-64C4FE03226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numRef>
              <c:f>Sheet1!$A$2:$A$12</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0.0</c:formatCode>
                <c:ptCount val="11"/>
                <c:pt idx="0">
                  <c:v>20.8</c:v>
                </c:pt>
                <c:pt idx="1">
                  <c:v>19.600000000000001</c:v>
                </c:pt>
                <c:pt idx="2">
                  <c:v>24.6</c:v>
                </c:pt>
                <c:pt idx="3">
                  <c:v>25.5</c:v>
                </c:pt>
                <c:pt idx="4">
                  <c:v>32.9</c:v>
                </c:pt>
                <c:pt idx="5">
                  <c:v>28.3</c:v>
                </c:pt>
                <c:pt idx="6">
                  <c:v>29.8</c:v>
                </c:pt>
                <c:pt idx="7">
                  <c:v>36.200000000000003</c:v>
                </c:pt>
                <c:pt idx="8">
                  <c:v>33.4</c:v>
                </c:pt>
                <c:pt idx="9">
                  <c:v>41</c:v>
                </c:pt>
                <c:pt idx="10">
                  <c:v>39.200000000000003</c:v>
                </c:pt>
              </c:numCache>
            </c:numRef>
          </c:val>
          <c:extLst>
            <c:ext xmlns:c16="http://schemas.microsoft.com/office/drawing/2014/chart" uri="{C3380CC4-5D6E-409C-BE32-E72D297353CC}">
              <c16:uniqueId val="{00000015-AA54-4BAC-9B93-BD72D466C696}"/>
            </c:ext>
          </c:extLst>
        </c:ser>
        <c:dLbls>
          <c:showLegendKey val="0"/>
          <c:showVal val="0"/>
          <c:showCatName val="0"/>
          <c:showSerName val="0"/>
          <c:showPercent val="0"/>
          <c:showBubbleSize val="0"/>
        </c:dLbls>
        <c:axId val="702840936"/>
        <c:axId val="702836016"/>
      </c:areaChart>
      <c:catAx>
        <c:axId val="70284093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2836016"/>
        <c:crosses val="autoZero"/>
        <c:auto val="1"/>
        <c:lblAlgn val="ctr"/>
        <c:lblOffset val="100"/>
        <c:noMultiLvlLbl val="0"/>
      </c:catAx>
      <c:valAx>
        <c:axId val="702836016"/>
        <c:scaling>
          <c:orientation val="minMax"/>
        </c:scaling>
        <c:delete val="1"/>
        <c:axPos val="l"/>
        <c:numFmt formatCode="0.0" sourceLinked="1"/>
        <c:majorTickMark val="none"/>
        <c:minorTickMark val="none"/>
        <c:tickLblPos val="nextTo"/>
        <c:crossAx val="70284093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11764705882353E-2"/>
          <c:y val="0.31738626991994534"/>
          <c:w val="0.94607843137254899"/>
          <c:h val="0.561329004165664"/>
        </c:manualLayout>
      </c:layout>
      <c:barChart>
        <c:barDir val="col"/>
        <c:grouping val="clustered"/>
        <c:varyColors val="0"/>
        <c:ser>
          <c:idx val="0"/>
          <c:order val="0"/>
          <c:tx>
            <c:strRef>
              <c:f>Sheet1!$B$1</c:f>
              <c:strCache>
                <c:ptCount val="1"/>
                <c:pt idx="0">
                  <c:v>2020*</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Proportion of Partnering Health Centers with an SMBP</c:v>
                </c:pt>
              </c:strCache>
            </c:strRef>
          </c:cat>
          <c:val>
            <c:numRef>
              <c:f>Sheet1!$B$2</c:f>
              <c:numCache>
                <c:formatCode>0%</c:formatCode>
                <c:ptCount val="1"/>
                <c:pt idx="0">
                  <c:v>0.67</c:v>
                </c:pt>
              </c:numCache>
            </c:numRef>
          </c:val>
          <c:extLst>
            <c:ext xmlns:c16="http://schemas.microsoft.com/office/drawing/2014/chart" uri="{C3380CC4-5D6E-409C-BE32-E72D297353CC}">
              <c16:uniqueId val="{00000000-AAEE-47C7-8FD9-B8732D32BCB1}"/>
            </c:ext>
          </c:extLst>
        </c:ser>
        <c:ser>
          <c:idx val="1"/>
          <c:order val="1"/>
          <c:tx>
            <c:strRef>
              <c:f>Sheet1!$C$1</c:f>
              <c:strCache>
                <c:ptCount val="1"/>
                <c:pt idx="0">
                  <c:v>2021</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Proportion of Partnering Health Centers with an SMBP</c:v>
                </c:pt>
              </c:strCache>
            </c:strRef>
          </c:cat>
          <c:val>
            <c:numRef>
              <c:f>Sheet1!$C$2</c:f>
              <c:numCache>
                <c:formatCode>0%</c:formatCode>
                <c:ptCount val="1"/>
                <c:pt idx="0">
                  <c:v>0.78</c:v>
                </c:pt>
              </c:numCache>
            </c:numRef>
          </c:val>
          <c:extLst>
            <c:ext xmlns:c16="http://schemas.microsoft.com/office/drawing/2014/chart" uri="{C3380CC4-5D6E-409C-BE32-E72D297353CC}">
              <c16:uniqueId val="{00000001-AAEE-47C7-8FD9-B8732D32BCB1}"/>
            </c:ext>
          </c:extLst>
        </c:ser>
        <c:ser>
          <c:idx val="2"/>
          <c:order val="2"/>
          <c:tx>
            <c:strRef>
              <c:f>Sheet1!$D$1</c:f>
              <c:strCache>
                <c:ptCount val="1"/>
                <c:pt idx="0">
                  <c:v>2022</c:v>
                </c:pt>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Proportion of Partnering Health Centers with an SMBP</c:v>
                </c:pt>
              </c:strCache>
            </c:strRef>
          </c:cat>
          <c:val>
            <c:numRef>
              <c:f>Sheet1!$D$2</c:f>
              <c:numCache>
                <c:formatCode>0%</c:formatCode>
                <c:ptCount val="1"/>
                <c:pt idx="0">
                  <c:v>0.89</c:v>
                </c:pt>
              </c:numCache>
            </c:numRef>
          </c:val>
          <c:extLst>
            <c:ext xmlns:c16="http://schemas.microsoft.com/office/drawing/2014/chart" uri="{C3380CC4-5D6E-409C-BE32-E72D297353CC}">
              <c16:uniqueId val="{00000002-AAEE-47C7-8FD9-B8732D32BCB1}"/>
            </c:ext>
          </c:extLst>
        </c:ser>
        <c:dLbls>
          <c:showLegendKey val="0"/>
          <c:showVal val="0"/>
          <c:showCatName val="0"/>
          <c:showSerName val="0"/>
          <c:showPercent val="0"/>
          <c:showBubbleSize val="0"/>
        </c:dLbls>
        <c:gapWidth val="75"/>
        <c:axId val="661890904"/>
        <c:axId val="661891232"/>
      </c:barChart>
      <c:catAx>
        <c:axId val="6618909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1891232"/>
        <c:crosses val="autoZero"/>
        <c:auto val="1"/>
        <c:lblAlgn val="ctr"/>
        <c:lblOffset val="100"/>
        <c:noMultiLvlLbl val="0"/>
      </c:catAx>
      <c:valAx>
        <c:axId val="661891232"/>
        <c:scaling>
          <c:orientation val="minMax"/>
        </c:scaling>
        <c:delete val="1"/>
        <c:axPos val="l"/>
        <c:numFmt formatCode="0%" sourceLinked="1"/>
        <c:majorTickMark val="none"/>
        <c:minorTickMark val="none"/>
        <c:tickLblPos val="nextTo"/>
        <c:crossAx val="66189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2020 BP Loaner Library</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9C5D-4992-B52A-F131BE5E3002}"/>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9C5D-4992-B52A-F131BE5E3002}"/>
              </c:ext>
            </c:extLst>
          </c:dPt>
          <c:cat>
            <c:strRef>
              <c:f>Sheet1!$A$2:$A$3</c:f>
              <c:strCache>
                <c:ptCount val="2"/>
                <c:pt idx="0">
                  <c:v>Yes</c:v>
                </c:pt>
                <c:pt idx="1">
                  <c:v>No</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9C5D-4992-B52A-F131BE5E3002}"/>
            </c:ext>
          </c:extLst>
        </c:ser>
        <c:dLbls>
          <c:showLegendKey val="0"/>
          <c:showVal val="0"/>
          <c:showCatName val="0"/>
          <c:showSerName val="0"/>
          <c:showPercent val="0"/>
          <c:showBubbleSize val="0"/>
          <c:showLeaderLines val="1"/>
        </c:dLbls>
        <c:firstSliceAng val="18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2020 BP Loaner Library</c:v>
                </c:pt>
              </c:strCache>
            </c:strRef>
          </c:tx>
          <c:spPr>
            <a:solidFill>
              <a:schemeClr val="accent3"/>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347F-40A2-92B0-A88913D17D16}"/>
              </c:ext>
            </c:extLst>
          </c:dPt>
          <c:dPt>
            <c:idx val="1"/>
            <c:bubble3D val="0"/>
            <c:spPr>
              <a:solidFill>
                <a:schemeClr val="accent3"/>
              </a:solidFill>
              <a:ln w="19050">
                <a:noFill/>
              </a:ln>
              <a:effectLst/>
            </c:spPr>
            <c:extLst>
              <c:ext xmlns:c16="http://schemas.microsoft.com/office/drawing/2014/chart" uri="{C3380CC4-5D6E-409C-BE32-E72D297353CC}">
                <c16:uniqueId val="{00000003-347F-40A2-92B0-A88913D17D16}"/>
              </c:ext>
            </c:extLst>
          </c:dPt>
          <c:cat>
            <c:strRef>
              <c:f>Sheet1!$A$2:$A$3</c:f>
              <c:strCache>
                <c:ptCount val="2"/>
                <c:pt idx="0">
                  <c:v>Yes</c:v>
                </c:pt>
                <c:pt idx="1">
                  <c:v>No</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347F-40A2-92B0-A88913D17D16}"/>
            </c:ext>
          </c:extLst>
        </c:ser>
        <c:dLbls>
          <c:showLegendKey val="0"/>
          <c:showVal val="0"/>
          <c:showCatName val="0"/>
          <c:showSerName val="0"/>
          <c:showPercent val="0"/>
          <c:showBubbleSize val="0"/>
          <c:showLeaderLines val="1"/>
        </c:dLbls>
        <c:firstSliceAng val="18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088F3-AC41-4749-8462-63DED99AF874}"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49CA3945-5C38-4EC0-85FF-2139F54E1C09}">
      <dgm:prSet custT="1"/>
      <dgm:spPr/>
      <dgm:t>
        <a:bodyPr/>
        <a:lstStyle/>
        <a:p>
          <a:pPr algn="ctr"/>
          <a:r>
            <a:rPr lang="en-US" sz="2800" b="1"/>
            <a:t>Practice</a:t>
          </a:r>
        </a:p>
      </dgm:t>
    </dgm:pt>
    <dgm:pt modelId="{E5BB01A0-40D1-4B1F-9359-57749829B603}" type="parTrans" cxnId="{9727E628-7DAE-4E9D-9BA4-DC048FE39953}">
      <dgm:prSet/>
      <dgm:spPr/>
      <dgm:t>
        <a:bodyPr/>
        <a:lstStyle/>
        <a:p>
          <a:endParaRPr lang="en-US"/>
        </a:p>
      </dgm:t>
    </dgm:pt>
    <dgm:pt modelId="{7AC57B73-4B5A-4D58-9460-78E6796A64C8}" type="sibTrans" cxnId="{9727E628-7DAE-4E9D-9BA4-DC048FE39953}">
      <dgm:prSet/>
      <dgm:spPr/>
      <dgm:t>
        <a:bodyPr/>
        <a:lstStyle/>
        <a:p>
          <a:endParaRPr lang="en-US"/>
        </a:p>
      </dgm:t>
    </dgm:pt>
    <dgm:pt modelId="{80EB7633-41AA-4D45-B526-2E7134EB932B}">
      <dgm:prSet/>
      <dgm:spPr/>
      <dgm:t>
        <a:bodyPr/>
        <a:lstStyle/>
        <a:p>
          <a:pPr algn="l"/>
          <a:r>
            <a:rPr lang="en-US" sz="1800"/>
            <a:t>Practice Protocol: Implement a protocol with a defined workflow, patient eligibility, and action steps.</a:t>
          </a:r>
        </a:p>
      </dgm:t>
    </dgm:pt>
    <dgm:pt modelId="{14DE0543-7289-4D20-BB54-1EF41CFD7ED2}" type="parTrans" cxnId="{30FB28A2-A8FA-4E73-962B-BF1F5F5B58FB}">
      <dgm:prSet/>
      <dgm:spPr/>
      <dgm:t>
        <a:bodyPr/>
        <a:lstStyle/>
        <a:p>
          <a:endParaRPr lang="en-US"/>
        </a:p>
      </dgm:t>
    </dgm:pt>
    <dgm:pt modelId="{21942268-8855-41AE-ACD8-C66CDCA7985D}" type="sibTrans" cxnId="{30FB28A2-A8FA-4E73-962B-BF1F5F5B58FB}">
      <dgm:prSet/>
      <dgm:spPr/>
      <dgm:t>
        <a:bodyPr/>
        <a:lstStyle/>
        <a:p>
          <a:endParaRPr lang="en-US"/>
        </a:p>
      </dgm:t>
    </dgm:pt>
    <dgm:pt modelId="{E0D62518-FC9E-4346-B144-328E5F651CA4}">
      <dgm:prSet custT="1"/>
      <dgm:spPr/>
      <dgm:t>
        <a:bodyPr/>
        <a:lstStyle/>
        <a:p>
          <a:pPr algn="ctr"/>
          <a:r>
            <a:rPr lang="en-US" sz="2800" b="1"/>
            <a:t>Prepare</a:t>
          </a:r>
          <a:endParaRPr lang="en-US" sz="2300" b="1"/>
        </a:p>
      </dgm:t>
    </dgm:pt>
    <dgm:pt modelId="{AE3E1D00-1EF6-4C50-B06E-6AF32BF9AD6F}" type="parTrans" cxnId="{83043AA3-5C4C-4D97-BC28-BD720957E7E6}">
      <dgm:prSet/>
      <dgm:spPr/>
      <dgm:t>
        <a:bodyPr/>
        <a:lstStyle/>
        <a:p>
          <a:endParaRPr lang="en-US"/>
        </a:p>
      </dgm:t>
    </dgm:pt>
    <dgm:pt modelId="{3D8E685B-EAFD-4C28-A949-CC1DE0AE5EC8}" type="sibTrans" cxnId="{83043AA3-5C4C-4D97-BC28-BD720957E7E6}">
      <dgm:prSet/>
      <dgm:spPr/>
      <dgm:t>
        <a:bodyPr/>
        <a:lstStyle/>
        <a:p>
          <a:endParaRPr lang="en-US"/>
        </a:p>
      </dgm:t>
    </dgm:pt>
    <dgm:pt modelId="{D664562E-4C50-4B9C-803B-32397948EB6C}">
      <dgm:prSet/>
      <dgm:spPr/>
      <dgm:t>
        <a:bodyPr/>
        <a:lstStyle/>
        <a:p>
          <a:pPr algn="l"/>
          <a:r>
            <a:rPr lang="en-US" sz="1800"/>
            <a:t>Prepare Team for engagement: identify team members, standardize training, establish buy-in</a:t>
          </a:r>
        </a:p>
      </dgm:t>
    </dgm:pt>
    <dgm:pt modelId="{2EEF212B-6BE7-47C7-8616-763077E81352}" type="parTrans" cxnId="{6DBEE345-39D1-407C-B6CA-F0F4CEA8C447}">
      <dgm:prSet/>
      <dgm:spPr/>
      <dgm:t>
        <a:bodyPr/>
        <a:lstStyle/>
        <a:p>
          <a:endParaRPr lang="en-US"/>
        </a:p>
      </dgm:t>
    </dgm:pt>
    <dgm:pt modelId="{BD1B4FF0-5CD3-4ABA-8A7A-D8027DA49B9A}" type="sibTrans" cxnId="{6DBEE345-39D1-407C-B6CA-F0F4CEA8C447}">
      <dgm:prSet/>
      <dgm:spPr/>
      <dgm:t>
        <a:bodyPr/>
        <a:lstStyle/>
        <a:p>
          <a:endParaRPr lang="en-US"/>
        </a:p>
      </dgm:t>
    </dgm:pt>
    <dgm:pt modelId="{9D0C99E4-22C0-4010-9DDD-C6F86D12E9CD}">
      <dgm:prSet custT="1"/>
      <dgm:spPr/>
      <dgm:t>
        <a:bodyPr/>
        <a:lstStyle/>
        <a:p>
          <a:pPr algn="ctr"/>
          <a:r>
            <a:rPr lang="en-US" sz="2800" b="1"/>
            <a:t>Determine</a:t>
          </a:r>
          <a:endParaRPr lang="en-US" sz="2300" b="1"/>
        </a:p>
      </dgm:t>
    </dgm:pt>
    <dgm:pt modelId="{95337C7A-D59B-42C3-8718-36557B1D857D}" type="parTrans" cxnId="{5D29EBE7-E0BE-4255-9509-FB4D1342F33F}">
      <dgm:prSet/>
      <dgm:spPr/>
      <dgm:t>
        <a:bodyPr/>
        <a:lstStyle/>
        <a:p>
          <a:endParaRPr lang="en-US"/>
        </a:p>
      </dgm:t>
    </dgm:pt>
    <dgm:pt modelId="{C5444762-254D-4A6E-983A-AF7E853F0C03}" type="sibTrans" cxnId="{5D29EBE7-E0BE-4255-9509-FB4D1342F33F}">
      <dgm:prSet/>
      <dgm:spPr/>
      <dgm:t>
        <a:bodyPr/>
        <a:lstStyle/>
        <a:p>
          <a:endParaRPr lang="en-US"/>
        </a:p>
      </dgm:t>
    </dgm:pt>
    <dgm:pt modelId="{4E5EDEEC-5969-43D1-B10A-7E58BAFB9070}">
      <dgm:prSet/>
      <dgm:spPr/>
      <dgm:t>
        <a:bodyPr/>
        <a:lstStyle/>
        <a:p>
          <a:pPr algn="l"/>
          <a:r>
            <a:rPr lang="en-US" sz="1800"/>
            <a:t>Determine Clinical support system: Use an existing model, establish a feedback loop, ensure IT components are in place</a:t>
          </a:r>
        </a:p>
      </dgm:t>
    </dgm:pt>
    <dgm:pt modelId="{A4B6EDAF-2D64-4762-BBB3-A772DA77132D}" type="parTrans" cxnId="{F3CE9F76-9A0F-45AD-9197-F4C6B69A27DA}">
      <dgm:prSet/>
      <dgm:spPr/>
      <dgm:t>
        <a:bodyPr/>
        <a:lstStyle/>
        <a:p>
          <a:endParaRPr lang="en-US"/>
        </a:p>
      </dgm:t>
    </dgm:pt>
    <dgm:pt modelId="{872D906D-8103-46B5-B6FD-BD030F46D864}" type="sibTrans" cxnId="{F3CE9F76-9A0F-45AD-9197-F4C6B69A27DA}">
      <dgm:prSet/>
      <dgm:spPr/>
      <dgm:t>
        <a:bodyPr/>
        <a:lstStyle/>
        <a:p>
          <a:endParaRPr lang="en-US"/>
        </a:p>
      </dgm:t>
    </dgm:pt>
    <dgm:pt modelId="{789B8C2F-6871-40EC-84A9-E1D75FA34F9E}" type="pres">
      <dgm:prSet presAssocID="{6EE088F3-AC41-4749-8462-63DED99AF874}" presName="outerComposite" presStyleCnt="0">
        <dgm:presLayoutVars>
          <dgm:chMax val="5"/>
          <dgm:dir/>
          <dgm:resizeHandles val="exact"/>
        </dgm:presLayoutVars>
      </dgm:prSet>
      <dgm:spPr/>
    </dgm:pt>
    <dgm:pt modelId="{D26F2422-57B1-4E3A-9179-E56F8E563393}" type="pres">
      <dgm:prSet presAssocID="{6EE088F3-AC41-4749-8462-63DED99AF874}" presName="dummyMaxCanvas" presStyleCnt="0">
        <dgm:presLayoutVars/>
      </dgm:prSet>
      <dgm:spPr/>
    </dgm:pt>
    <dgm:pt modelId="{282C95FA-CAEE-426B-A362-F6C8081C7BF0}" type="pres">
      <dgm:prSet presAssocID="{6EE088F3-AC41-4749-8462-63DED99AF874}" presName="ThreeNodes_1" presStyleLbl="node1" presStyleIdx="0" presStyleCnt="3">
        <dgm:presLayoutVars>
          <dgm:bulletEnabled val="1"/>
        </dgm:presLayoutVars>
      </dgm:prSet>
      <dgm:spPr/>
    </dgm:pt>
    <dgm:pt modelId="{5F83AD67-015D-423A-871B-69040BAC7A93}" type="pres">
      <dgm:prSet presAssocID="{6EE088F3-AC41-4749-8462-63DED99AF874}" presName="ThreeNodes_2" presStyleLbl="node1" presStyleIdx="1" presStyleCnt="3">
        <dgm:presLayoutVars>
          <dgm:bulletEnabled val="1"/>
        </dgm:presLayoutVars>
      </dgm:prSet>
      <dgm:spPr/>
    </dgm:pt>
    <dgm:pt modelId="{A3C3F8AD-1D85-426D-B574-8AD85E2AC6CC}" type="pres">
      <dgm:prSet presAssocID="{6EE088F3-AC41-4749-8462-63DED99AF874}" presName="ThreeNodes_3" presStyleLbl="node1" presStyleIdx="2" presStyleCnt="3">
        <dgm:presLayoutVars>
          <dgm:bulletEnabled val="1"/>
        </dgm:presLayoutVars>
      </dgm:prSet>
      <dgm:spPr/>
    </dgm:pt>
    <dgm:pt modelId="{55331AB0-D9AF-43ED-83B8-57EA7F5E126F}" type="pres">
      <dgm:prSet presAssocID="{6EE088F3-AC41-4749-8462-63DED99AF874}" presName="ThreeConn_1-2" presStyleLbl="fgAccFollowNode1" presStyleIdx="0" presStyleCnt="2">
        <dgm:presLayoutVars>
          <dgm:bulletEnabled val="1"/>
        </dgm:presLayoutVars>
      </dgm:prSet>
      <dgm:spPr/>
    </dgm:pt>
    <dgm:pt modelId="{7B60CC23-5B58-4E31-A656-4206958F1565}" type="pres">
      <dgm:prSet presAssocID="{6EE088F3-AC41-4749-8462-63DED99AF874}" presName="ThreeConn_2-3" presStyleLbl="fgAccFollowNode1" presStyleIdx="1" presStyleCnt="2">
        <dgm:presLayoutVars>
          <dgm:bulletEnabled val="1"/>
        </dgm:presLayoutVars>
      </dgm:prSet>
      <dgm:spPr/>
    </dgm:pt>
    <dgm:pt modelId="{C4282B12-35DA-4A3D-B5C0-8DCD571B9656}" type="pres">
      <dgm:prSet presAssocID="{6EE088F3-AC41-4749-8462-63DED99AF874}" presName="ThreeNodes_1_text" presStyleLbl="node1" presStyleIdx="2" presStyleCnt="3">
        <dgm:presLayoutVars>
          <dgm:bulletEnabled val="1"/>
        </dgm:presLayoutVars>
      </dgm:prSet>
      <dgm:spPr/>
    </dgm:pt>
    <dgm:pt modelId="{028F8D15-E550-42A6-96D4-105AD09656DB}" type="pres">
      <dgm:prSet presAssocID="{6EE088F3-AC41-4749-8462-63DED99AF874}" presName="ThreeNodes_2_text" presStyleLbl="node1" presStyleIdx="2" presStyleCnt="3">
        <dgm:presLayoutVars>
          <dgm:bulletEnabled val="1"/>
        </dgm:presLayoutVars>
      </dgm:prSet>
      <dgm:spPr/>
    </dgm:pt>
    <dgm:pt modelId="{D1834671-1BB9-4154-8A3F-C2D73012FB24}" type="pres">
      <dgm:prSet presAssocID="{6EE088F3-AC41-4749-8462-63DED99AF874}" presName="ThreeNodes_3_text" presStyleLbl="node1" presStyleIdx="2" presStyleCnt="3">
        <dgm:presLayoutVars>
          <dgm:bulletEnabled val="1"/>
        </dgm:presLayoutVars>
      </dgm:prSet>
      <dgm:spPr/>
    </dgm:pt>
  </dgm:ptLst>
  <dgm:cxnLst>
    <dgm:cxn modelId="{7471B30A-E905-4089-A4D0-AD7462E7BE4C}" type="presOf" srcId="{6EE088F3-AC41-4749-8462-63DED99AF874}" destId="{789B8C2F-6871-40EC-84A9-E1D75FA34F9E}" srcOrd="0" destOrd="0" presId="urn:microsoft.com/office/officeart/2005/8/layout/vProcess5"/>
    <dgm:cxn modelId="{477A061E-F867-4B8E-BBFC-13F87D5984DC}" type="presOf" srcId="{E0D62518-FC9E-4346-B144-328E5F651CA4}" destId="{5F83AD67-015D-423A-871B-69040BAC7A93}" srcOrd="0" destOrd="0" presId="urn:microsoft.com/office/officeart/2005/8/layout/vProcess5"/>
    <dgm:cxn modelId="{9727E628-7DAE-4E9D-9BA4-DC048FE39953}" srcId="{6EE088F3-AC41-4749-8462-63DED99AF874}" destId="{49CA3945-5C38-4EC0-85FF-2139F54E1C09}" srcOrd="0" destOrd="0" parTransId="{E5BB01A0-40D1-4B1F-9359-57749829B603}" sibTransId="{7AC57B73-4B5A-4D58-9460-78E6796A64C8}"/>
    <dgm:cxn modelId="{15678C62-5CD8-4BCD-9F8D-5EBD195C4E81}" type="presOf" srcId="{D664562E-4C50-4B9C-803B-32397948EB6C}" destId="{5F83AD67-015D-423A-871B-69040BAC7A93}" srcOrd="0" destOrd="1" presId="urn:microsoft.com/office/officeart/2005/8/layout/vProcess5"/>
    <dgm:cxn modelId="{6DBEE345-39D1-407C-B6CA-F0F4CEA8C447}" srcId="{E0D62518-FC9E-4346-B144-328E5F651CA4}" destId="{D664562E-4C50-4B9C-803B-32397948EB6C}" srcOrd="0" destOrd="0" parTransId="{2EEF212B-6BE7-47C7-8616-763077E81352}" sibTransId="{BD1B4FF0-5CD3-4ABA-8A7A-D8027DA49B9A}"/>
    <dgm:cxn modelId="{54B98950-3640-4405-9C22-E3F87B299822}" type="presOf" srcId="{D664562E-4C50-4B9C-803B-32397948EB6C}" destId="{028F8D15-E550-42A6-96D4-105AD09656DB}" srcOrd="1" destOrd="1" presId="urn:microsoft.com/office/officeart/2005/8/layout/vProcess5"/>
    <dgm:cxn modelId="{14BD1652-811C-4C15-8883-0C1F0C1833DE}" type="presOf" srcId="{4E5EDEEC-5969-43D1-B10A-7E58BAFB9070}" destId="{D1834671-1BB9-4154-8A3F-C2D73012FB24}" srcOrd="1" destOrd="1" presId="urn:microsoft.com/office/officeart/2005/8/layout/vProcess5"/>
    <dgm:cxn modelId="{245D4575-4C6E-4E3D-9048-8F863BF8DC16}" type="presOf" srcId="{49CA3945-5C38-4EC0-85FF-2139F54E1C09}" destId="{282C95FA-CAEE-426B-A362-F6C8081C7BF0}" srcOrd="0" destOrd="0" presId="urn:microsoft.com/office/officeart/2005/8/layout/vProcess5"/>
    <dgm:cxn modelId="{F3CE9F76-9A0F-45AD-9197-F4C6B69A27DA}" srcId="{9D0C99E4-22C0-4010-9DDD-C6F86D12E9CD}" destId="{4E5EDEEC-5969-43D1-B10A-7E58BAFB9070}" srcOrd="0" destOrd="0" parTransId="{A4B6EDAF-2D64-4762-BBB3-A772DA77132D}" sibTransId="{872D906D-8103-46B5-B6FD-BD030F46D864}"/>
    <dgm:cxn modelId="{D0BB8B7E-81A3-48FA-9211-8B2BC2A84157}" type="presOf" srcId="{4E5EDEEC-5969-43D1-B10A-7E58BAFB9070}" destId="{A3C3F8AD-1D85-426D-B574-8AD85E2AC6CC}" srcOrd="0" destOrd="1" presId="urn:microsoft.com/office/officeart/2005/8/layout/vProcess5"/>
    <dgm:cxn modelId="{0630FB8A-4482-4263-90C8-26C1908C382E}" type="presOf" srcId="{80EB7633-41AA-4D45-B526-2E7134EB932B}" destId="{C4282B12-35DA-4A3D-B5C0-8DCD571B9656}" srcOrd="1" destOrd="1" presId="urn:microsoft.com/office/officeart/2005/8/layout/vProcess5"/>
    <dgm:cxn modelId="{5A7CB399-67EF-4052-80A3-EE263B89C7E4}" type="presOf" srcId="{E0D62518-FC9E-4346-B144-328E5F651CA4}" destId="{028F8D15-E550-42A6-96D4-105AD09656DB}" srcOrd="1" destOrd="0" presId="urn:microsoft.com/office/officeart/2005/8/layout/vProcess5"/>
    <dgm:cxn modelId="{79936DA0-5A52-47DF-B68E-CE2D4B96C329}" type="presOf" srcId="{49CA3945-5C38-4EC0-85FF-2139F54E1C09}" destId="{C4282B12-35DA-4A3D-B5C0-8DCD571B9656}" srcOrd="1" destOrd="0" presId="urn:microsoft.com/office/officeart/2005/8/layout/vProcess5"/>
    <dgm:cxn modelId="{30FB28A2-A8FA-4E73-962B-BF1F5F5B58FB}" srcId="{49CA3945-5C38-4EC0-85FF-2139F54E1C09}" destId="{80EB7633-41AA-4D45-B526-2E7134EB932B}" srcOrd="0" destOrd="0" parTransId="{14DE0543-7289-4D20-BB54-1EF41CFD7ED2}" sibTransId="{21942268-8855-41AE-ACD8-C66CDCA7985D}"/>
    <dgm:cxn modelId="{2E3B33A2-F7CD-401B-86DB-1EFBE8F61A0B}" type="presOf" srcId="{7AC57B73-4B5A-4D58-9460-78E6796A64C8}" destId="{55331AB0-D9AF-43ED-83B8-57EA7F5E126F}" srcOrd="0" destOrd="0" presId="urn:microsoft.com/office/officeart/2005/8/layout/vProcess5"/>
    <dgm:cxn modelId="{83043AA3-5C4C-4D97-BC28-BD720957E7E6}" srcId="{6EE088F3-AC41-4749-8462-63DED99AF874}" destId="{E0D62518-FC9E-4346-B144-328E5F651CA4}" srcOrd="1" destOrd="0" parTransId="{AE3E1D00-1EF6-4C50-B06E-6AF32BF9AD6F}" sibTransId="{3D8E685B-EAFD-4C28-A949-CC1DE0AE5EC8}"/>
    <dgm:cxn modelId="{517BB1C4-039E-4E4D-9113-C8E3717CD7FD}" type="presOf" srcId="{80EB7633-41AA-4D45-B526-2E7134EB932B}" destId="{282C95FA-CAEE-426B-A362-F6C8081C7BF0}" srcOrd="0" destOrd="1" presId="urn:microsoft.com/office/officeart/2005/8/layout/vProcess5"/>
    <dgm:cxn modelId="{83C7C1DB-AB35-4CA9-9C33-5BE3981C46B9}" type="presOf" srcId="{3D8E685B-EAFD-4C28-A949-CC1DE0AE5EC8}" destId="{7B60CC23-5B58-4E31-A656-4206958F1565}" srcOrd="0" destOrd="0" presId="urn:microsoft.com/office/officeart/2005/8/layout/vProcess5"/>
    <dgm:cxn modelId="{5D29EBE7-E0BE-4255-9509-FB4D1342F33F}" srcId="{6EE088F3-AC41-4749-8462-63DED99AF874}" destId="{9D0C99E4-22C0-4010-9DDD-C6F86D12E9CD}" srcOrd="2" destOrd="0" parTransId="{95337C7A-D59B-42C3-8718-36557B1D857D}" sibTransId="{C5444762-254D-4A6E-983A-AF7E853F0C03}"/>
    <dgm:cxn modelId="{39F699EC-9DF7-4AA0-A640-1D7D84E658FF}" type="presOf" srcId="{9D0C99E4-22C0-4010-9DDD-C6F86D12E9CD}" destId="{D1834671-1BB9-4154-8A3F-C2D73012FB24}" srcOrd="1" destOrd="0" presId="urn:microsoft.com/office/officeart/2005/8/layout/vProcess5"/>
    <dgm:cxn modelId="{7C6676F8-6E62-4F2E-89F7-2FFED864B8CB}" type="presOf" srcId="{9D0C99E4-22C0-4010-9DDD-C6F86D12E9CD}" destId="{A3C3F8AD-1D85-426D-B574-8AD85E2AC6CC}" srcOrd="0" destOrd="0" presId="urn:microsoft.com/office/officeart/2005/8/layout/vProcess5"/>
    <dgm:cxn modelId="{64BBA3D1-3FEF-44B3-B209-E0F920A0C84A}" type="presParOf" srcId="{789B8C2F-6871-40EC-84A9-E1D75FA34F9E}" destId="{D26F2422-57B1-4E3A-9179-E56F8E563393}" srcOrd="0" destOrd="0" presId="urn:microsoft.com/office/officeart/2005/8/layout/vProcess5"/>
    <dgm:cxn modelId="{5B3794D4-BA31-419F-B206-77AB8AD03439}" type="presParOf" srcId="{789B8C2F-6871-40EC-84A9-E1D75FA34F9E}" destId="{282C95FA-CAEE-426B-A362-F6C8081C7BF0}" srcOrd="1" destOrd="0" presId="urn:microsoft.com/office/officeart/2005/8/layout/vProcess5"/>
    <dgm:cxn modelId="{A362DEEC-C476-4AE1-9DC2-11DDA3C55A40}" type="presParOf" srcId="{789B8C2F-6871-40EC-84A9-E1D75FA34F9E}" destId="{5F83AD67-015D-423A-871B-69040BAC7A93}" srcOrd="2" destOrd="0" presId="urn:microsoft.com/office/officeart/2005/8/layout/vProcess5"/>
    <dgm:cxn modelId="{38AA25EB-CD6B-44BE-BEF0-7803BDE8F949}" type="presParOf" srcId="{789B8C2F-6871-40EC-84A9-E1D75FA34F9E}" destId="{A3C3F8AD-1D85-426D-B574-8AD85E2AC6CC}" srcOrd="3" destOrd="0" presId="urn:microsoft.com/office/officeart/2005/8/layout/vProcess5"/>
    <dgm:cxn modelId="{D180C502-D16D-44D0-BDB5-E587F0FDEC13}" type="presParOf" srcId="{789B8C2F-6871-40EC-84A9-E1D75FA34F9E}" destId="{55331AB0-D9AF-43ED-83B8-57EA7F5E126F}" srcOrd="4" destOrd="0" presId="urn:microsoft.com/office/officeart/2005/8/layout/vProcess5"/>
    <dgm:cxn modelId="{DB598EF9-736D-438B-8256-6C6422355368}" type="presParOf" srcId="{789B8C2F-6871-40EC-84A9-E1D75FA34F9E}" destId="{7B60CC23-5B58-4E31-A656-4206958F1565}" srcOrd="5" destOrd="0" presId="urn:microsoft.com/office/officeart/2005/8/layout/vProcess5"/>
    <dgm:cxn modelId="{7F6AF4C2-66A3-4065-9639-F35AE4CD30F5}" type="presParOf" srcId="{789B8C2F-6871-40EC-84A9-E1D75FA34F9E}" destId="{C4282B12-35DA-4A3D-B5C0-8DCD571B9656}" srcOrd="6" destOrd="0" presId="urn:microsoft.com/office/officeart/2005/8/layout/vProcess5"/>
    <dgm:cxn modelId="{A924E4F1-0EC1-45DD-8144-A422564C1058}" type="presParOf" srcId="{789B8C2F-6871-40EC-84A9-E1D75FA34F9E}" destId="{028F8D15-E550-42A6-96D4-105AD09656DB}" srcOrd="7" destOrd="0" presId="urn:microsoft.com/office/officeart/2005/8/layout/vProcess5"/>
    <dgm:cxn modelId="{F876AA7C-D056-4EBC-8AF3-2A82C54E3EB1}" type="presParOf" srcId="{789B8C2F-6871-40EC-84A9-E1D75FA34F9E}" destId="{D1834671-1BB9-4154-8A3F-C2D73012FB2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1E0FC4-04DA-44A0-AC74-BB935A3CBA6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F32C308-9C17-45FA-93F3-885EEBEBC980}">
      <dgm:prSet/>
      <dgm:spPr/>
      <dgm:t>
        <a:bodyPr/>
        <a:lstStyle/>
        <a:p>
          <a:r>
            <a:rPr lang="en-US"/>
            <a:t>Empower Patients: Explain the process and train patients on the correct technique</a:t>
          </a:r>
        </a:p>
      </dgm:t>
    </dgm:pt>
    <dgm:pt modelId="{7CCC0676-A1BF-484F-B15E-6376828FD9FA}" type="parTrans" cxnId="{4BAE2893-00DF-425D-AE8C-74C2DC10AADF}">
      <dgm:prSet/>
      <dgm:spPr/>
      <dgm:t>
        <a:bodyPr/>
        <a:lstStyle/>
        <a:p>
          <a:endParaRPr lang="en-US"/>
        </a:p>
      </dgm:t>
    </dgm:pt>
    <dgm:pt modelId="{513D38D0-4043-4B28-AA63-13078EEC203C}" type="sibTrans" cxnId="{4BAE2893-00DF-425D-AE8C-74C2DC10AADF}">
      <dgm:prSet/>
      <dgm:spPr/>
      <dgm:t>
        <a:bodyPr/>
        <a:lstStyle/>
        <a:p>
          <a:endParaRPr lang="en-US"/>
        </a:p>
      </dgm:t>
    </dgm:pt>
    <dgm:pt modelId="{B4E3F1A3-9E04-4735-8A25-FD6E9995F2EC}">
      <dgm:prSet/>
      <dgm:spPr/>
      <dgm:t>
        <a:bodyPr/>
        <a:lstStyle/>
        <a:p>
          <a:r>
            <a:rPr lang="en-US"/>
            <a:t>Include written guidance and a link or video in the patient portal</a:t>
          </a:r>
        </a:p>
      </dgm:t>
    </dgm:pt>
    <dgm:pt modelId="{CD42F516-E6E4-44CA-8611-B9377DD78776}" type="parTrans" cxnId="{F8A1BF7C-E208-49E3-A495-3405218FDDEF}">
      <dgm:prSet/>
      <dgm:spPr/>
      <dgm:t>
        <a:bodyPr/>
        <a:lstStyle/>
        <a:p>
          <a:endParaRPr lang="en-US"/>
        </a:p>
      </dgm:t>
    </dgm:pt>
    <dgm:pt modelId="{9A1EDC27-43EF-4AF0-8227-4B0017F20C65}" type="sibTrans" cxnId="{F8A1BF7C-E208-49E3-A495-3405218FDDEF}">
      <dgm:prSet/>
      <dgm:spPr/>
      <dgm:t>
        <a:bodyPr/>
        <a:lstStyle/>
        <a:p>
          <a:endParaRPr lang="en-US"/>
        </a:p>
      </dgm:t>
    </dgm:pt>
    <dgm:pt modelId="{A710207D-334C-4938-A2B5-E9BDD8990184}">
      <dgm:prSet/>
      <dgm:spPr/>
      <dgm:t>
        <a:bodyPr/>
        <a:lstStyle/>
        <a:p>
          <a:r>
            <a:rPr lang="en-US"/>
            <a:t>Establish the easiest and most hassle-free process to get an SMBP unit to patients </a:t>
          </a:r>
        </a:p>
      </dgm:t>
    </dgm:pt>
    <dgm:pt modelId="{B7D81746-51F0-4F6D-B14A-A868B535F28C}" type="parTrans" cxnId="{C696AB19-D05C-43E8-8B96-CBED215CA85A}">
      <dgm:prSet/>
      <dgm:spPr/>
      <dgm:t>
        <a:bodyPr/>
        <a:lstStyle/>
        <a:p>
          <a:endParaRPr lang="en-US"/>
        </a:p>
      </dgm:t>
    </dgm:pt>
    <dgm:pt modelId="{387DFBEE-786A-4BB7-96D5-3C22F7295EF7}" type="sibTrans" cxnId="{C696AB19-D05C-43E8-8B96-CBED215CA85A}">
      <dgm:prSet/>
      <dgm:spPr/>
      <dgm:t>
        <a:bodyPr/>
        <a:lstStyle/>
        <a:p>
          <a:endParaRPr lang="en-US"/>
        </a:p>
      </dgm:t>
    </dgm:pt>
    <dgm:pt modelId="{C70A6150-32AA-4483-8E89-CE2BF49AAF34}">
      <dgm:prSet/>
      <dgm:spPr/>
      <dgm:t>
        <a:bodyPr/>
        <a:lstStyle/>
        <a:p>
          <a:r>
            <a:rPr lang="en-US"/>
            <a:t>Tracking method for patients (online / paper/ etc.)</a:t>
          </a:r>
        </a:p>
      </dgm:t>
    </dgm:pt>
    <dgm:pt modelId="{DB8822B4-C707-4EC9-949C-319570F071B5}" type="parTrans" cxnId="{30721887-EAF8-46EE-AB75-D1B595E10BBE}">
      <dgm:prSet/>
      <dgm:spPr/>
      <dgm:t>
        <a:bodyPr/>
        <a:lstStyle/>
        <a:p>
          <a:endParaRPr lang="en-US"/>
        </a:p>
      </dgm:t>
    </dgm:pt>
    <dgm:pt modelId="{549A2A8F-9D54-4956-B794-62CCD8FFAA0E}" type="sibTrans" cxnId="{30721887-EAF8-46EE-AB75-D1B595E10BBE}">
      <dgm:prSet/>
      <dgm:spPr/>
      <dgm:t>
        <a:bodyPr/>
        <a:lstStyle/>
        <a:p>
          <a:endParaRPr lang="en-US"/>
        </a:p>
      </dgm:t>
    </dgm:pt>
    <dgm:pt modelId="{29909487-3896-4D6E-9FD7-70ACED78A6C7}">
      <dgm:prSet/>
      <dgm:spPr/>
      <dgm:t>
        <a:bodyPr/>
        <a:lstStyle/>
        <a:p>
          <a:r>
            <a:rPr lang="en-US"/>
            <a:t>Establish a reliable process to get SMBP values back into  EMR</a:t>
          </a:r>
        </a:p>
      </dgm:t>
    </dgm:pt>
    <dgm:pt modelId="{6886ADD4-0A10-4AC6-B299-96CCCAB099FA}" type="parTrans" cxnId="{BBA8B5FC-CCC0-4689-B91D-681A57C34BFD}">
      <dgm:prSet/>
      <dgm:spPr/>
      <dgm:t>
        <a:bodyPr/>
        <a:lstStyle/>
        <a:p>
          <a:endParaRPr lang="en-US"/>
        </a:p>
      </dgm:t>
    </dgm:pt>
    <dgm:pt modelId="{163F274C-6565-44FC-BC21-9CE95C60C8AC}" type="sibTrans" cxnId="{BBA8B5FC-CCC0-4689-B91D-681A57C34BFD}">
      <dgm:prSet/>
      <dgm:spPr/>
      <dgm:t>
        <a:bodyPr/>
        <a:lstStyle/>
        <a:p>
          <a:endParaRPr lang="en-US"/>
        </a:p>
      </dgm:t>
    </dgm:pt>
    <dgm:pt modelId="{39B0F938-82AE-4BA6-8923-36CBDAD4329B}">
      <dgm:prSet/>
      <dgm:spPr/>
      <dgm:t>
        <a:bodyPr/>
        <a:lstStyle/>
        <a:p>
          <a:r>
            <a:rPr lang="en-US"/>
            <a:t>Work with billing /coding to maximize reimbursement and minimize patient costs</a:t>
          </a:r>
        </a:p>
      </dgm:t>
    </dgm:pt>
    <dgm:pt modelId="{FE9ED4A9-B79C-42AB-BE99-59A769EBA513}" type="parTrans" cxnId="{5CBF01AE-B177-4B50-B412-1DCF89E29519}">
      <dgm:prSet/>
      <dgm:spPr/>
      <dgm:t>
        <a:bodyPr/>
        <a:lstStyle/>
        <a:p>
          <a:endParaRPr lang="en-US"/>
        </a:p>
      </dgm:t>
    </dgm:pt>
    <dgm:pt modelId="{2450E0BC-58D5-4AC7-B2EF-FA2548B68DF7}" type="sibTrans" cxnId="{5CBF01AE-B177-4B50-B412-1DCF89E29519}">
      <dgm:prSet/>
      <dgm:spPr/>
      <dgm:t>
        <a:bodyPr/>
        <a:lstStyle/>
        <a:p>
          <a:endParaRPr lang="en-US"/>
        </a:p>
      </dgm:t>
    </dgm:pt>
    <dgm:pt modelId="{A8219C88-3C8A-4371-A134-EA45684F4A74}" type="pres">
      <dgm:prSet presAssocID="{8C1E0FC4-04DA-44A0-AC74-BB935A3CBA61}" presName="outerComposite" presStyleCnt="0">
        <dgm:presLayoutVars>
          <dgm:chMax val="5"/>
          <dgm:dir/>
          <dgm:resizeHandles val="exact"/>
        </dgm:presLayoutVars>
      </dgm:prSet>
      <dgm:spPr/>
    </dgm:pt>
    <dgm:pt modelId="{409F0081-1E42-432A-AEBC-72C07A9A1967}" type="pres">
      <dgm:prSet presAssocID="{8C1E0FC4-04DA-44A0-AC74-BB935A3CBA61}" presName="dummyMaxCanvas" presStyleCnt="0">
        <dgm:presLayoutVars/>
      </dgm:prSet>
      <dgm:spPr/>
    </dgm:pt>
    <dgm:pt modelId="{7047DF52-08BA-4F56-9B00-A2E8B95F046D}" type="pres">
      <dgm:prSet presAssocID="{8C1E0FC4-04DA-44A0-AC74-BB935A3CBA61}" presName="FourNodes_1" presStyleLbl="node1" presStyleIdx="0" presStyleCnt="4">
        <dgm:presLayoutVars>
          <dgm:bulletEnabled val="1"/>
        </dgm:presLayoutVars>
      </dgm:prSet>
      <dgm:spPr/>
    </dgm:pt>
    <dgm:pt modelId="{317ABF93-E941-49F9-97F5-41BFD78C8865}" type="pres">
      <dgm:prSet presAssocID="{8C1E0FC4-04DA-44A0-AC74-BB935A3CBA61}" presName="FourNodes_2" presStyleLbl="node1" presStyleIdx="1" presStyleCnt="4">
        <dgm:presLayoutVars>
          <dgm:bulletEnabled val="1"/>
        </dgm:presLayoutVars>
      </dgm:prSet>
      <dgm:spPr/>
    </dgm:pt>
    <dgm:pt modelId="{8DB7E638-47F3-4128-92AA-21075DE9424C}" type="pres">
      <dgm:prSet presAssocID="{8C1E0FC4-04DA-44A0-AC74-BB935A3CBA61}" presName="FourNodes_3" presStyleLbl="node1" presStyleIdx="2" presStyleCnt="4">
        <dgm:presLayoutVars>
          <dgm:bulletEnabled val="1"/>
        </dgm:presLayoutVars>
      </dgm:prSet>
      <dgm:spPr/>
    </dgm:pt>
    <dgm:pt modelId="{6766F4E7-96E9-40DB-B4CD-54DC0206FD29}" type="pres">
      <dgm:prSet presAssocID="{8C1E0FC4-04DA-44A0-AC74-BB935A3CBA61}" presName="FourNodes_4" presStyleLbl="node1" presStyleIdx="3" presStyleCnt="4">
        <dgm:presLayoutVars>
          <dgm:bulletEnabled val="1"/>
        </dgm:presLayoutVars>
      </dgm:prSet>
      <dgm:spPr/>
    </dgm:pt>
    <dgm:pt modelId="{797BC42E-FEAC-4D74-97C1-2909DDDB786E}" type="pres">
      <dgm:prSet presAssocID="{8C1E0FC4-04DA-44A0-AC74-BB935A3CBA61}" presName="FourConn_1-2" presStyleLbl="fgAccFollowNode1" presStyleIdx="0" presStyleCnt="3">
        <dgm:presLayoutVars>
          <dgm:bulletEnabled val="1"/>
        </dgm:presLayoutVars>
      </dgm:prSet>
      <dgm:spPr/>
    </dgm:pt>
    <dgm:pt modelId="{E8EC3870-5A95-41F6-80C9-BF437ABF6293}" type="pres">
      <dgm:prSet presAssocID="{8C1E0FC4-04DA-44A0-AC74-BB935A3CBA61}" presName="FourConn_2-3" presStyleLbl="fgAccFollowNode1" presStyleIdx="1" presStyleCnt="3">
        <dgm:presLayoutVars>
          <dgm:bulletEnabled val="1"/>
        </dgm:presLayoutVars>
      </dgm:prSet>
      <dgm:spPr/>
    </dgm:pt>
    <dgm:pt modelId="{C993DF2E-5BAA-4D9E-83AA-1607E8D0F9C7}" type="pres">
      <dgm:prSet presAssocID="{8C1E0FC4-04DA-44A0-AC74-BB935A3CBA61}" presName="FourConn_3-4" presStyleLbl="fgAccFollowNode1" presStyleIdx="2" presStyleCnt="3">
        <dgm:presLayoutVars>
          <dgm:bulletEnabled val="1"/>
        </dgm:presLayoutVars>
      </dgm:prSet>
      <dgm:spPr/>
    </dgm:pt>
    <dgm:pt modelId="{BCBD23EB-DD0D-4CCD-9932-F8D4BF1D3E74}" type="pres">
      <dgm:prSet presAssocID="{8C1E0FC4-04DA-44A0-AC74-BB935A3CBA61}" presName="FourNodes_1_text" presStyleLbl="node1" presStyleIdx="3" presStyleCnt="4">
        <dgm:presLayoutVars>
          <dgm:bulletEnabled val="1"/>
        </dgm:presLayoutVars>
      </dgm:prSet>
      <dgm:spPr/>
    </dgm:pt>
    <dgm:pt modelId="{F827475F-B626-4554-9708-D0155D1A32A5}" type="pres">
      <dgm:prSet presAssocID="{8C1E0FC4-04DA-44A0-AC74-BB935A3CBA61}" presName="FourNodes_2_text" presStyleLbl="node1" presStyleIdx="3" presStyleCnt="4">
        <dgm:presLayoutVars>
          <dgm:bulletEnabled val="1"/>
        </dgm:presLayoutVars>
      </dgm:prSet>
      <dgm:spPr/>
    </dgm:pt>
    <dgm:pt modelId="{5516BA69-3D49-40E3-9859-2F0B6097B241}" type="pres">
      <dgm:prSet presAssocID="{8C1E0FC4-04DA-44A0-AC74-BB935A3CBA61}" presName="FourNodes_3_text" presStyleLbl="node1" presStyleIdx="3" presStyleCnt="4">
        <dgm:presLayoutVars>
          <dgm:bulletEnabled val="1"/>
        </dgm:presLayoutVars>
      </dgm:prSet>
      <dgm:spPr/>
    </dgm:pt>
    <dgm:pt modelId="{41BD6CEF-EEB0-4DC0-B84F-0C2D8A00D867}" type="pres">
      <dgm:prSet presAssocID="{8C1E0FC4-04DA-44A0-AC74-BB935A3CBA61}" presName="FourNodes_4_text" presStyleLbl="node1" presStyleIdx="3" presStyleCnt="4">
        <dgm:presLayoutVars>
          <dgm:bulletEnabled val="1"/>
        </dgm:presLayoutVars>
      </dgm:prSet>
      <dgm:spPr/>
    </dgm:pt>
  </dgm:ptLst>
  <dgm:cxnLst>
    <dgm:cxn modelId="{C696AB19-D05C-43E8-8B96-CBED215CA85A}" srcId="{7F32C308-9C17-45FA-93F3-885EEBEBC980}" destId="{A710207D-334C-4938-A2B5-E9BDD8990184}" srcOrd="1" destOrd="0" parTransId="{B7D81746-51F0-4F6D-B14A-A868B535F28C}" sibTransId="{387DFBEE-786A-4BB7-96D5-3C22F7295EF7}"/>
    <dgm:cxn modelId="{AEE71E2B-8843-42C5-805C-9D9892E0A742}" type="presOf" srcId="{39B0F938-82AE-4BA6-8923-36CBDAD4329B}" destId="{6766F4E7-96E9-40DB-B4CD-54DC0206FD29}" srcOrd="0" destOrd="0" presId="urn:microsoft.com/office/officeart/2005/8/layout/vProcess5"/>
    <dgm:cxn modelId="{FDC97233-05D8-413C-954C-FFF9C9382A28}" type="presOf" srcId="{C70A6150-32AA-4483-8E89-CE2BF49AAF34}" destId="{317ABF93-E941-49F9-97F5-41BFD78C8865}" srcOrd="0" destOrd="0" presId="urn:microsoft.com/office/officeart/2005/8/layout/vProcess5"/>
    <dgm:cxn modelId="{EFF7A540-D7EC-4902-B9D1-50744423F2BA}" type="presOf" srcId="{29909487-3896-4D6E-9FD7-70ACED78A6C7}" destId="{5516BA69-3D49-40E3-9859-2F0B6097B241}" srcOrd="1" destOrd="0" presId="urn:microsoft.com/office/officeart/2005/8/layout/vProcess5"/>
    <dgm:cxn modelId="{6BC3786D-37E2-4E22-9789-F4A55C745FC9}" type="presOf" srcId="{513D38D0-4043-4B28-AA63-13078EEC203C}" destId="{797BC42E-FEAC-4D74-97C1-2909DDDB786E}" srcOrd="0" destOrd="0" presId="urn:microsoft.com/office/officeart/2005/8/layout/vProcess5"/>
    <dgm:cxn modelId="{607EB27C-B450-4CCD-A09A-53AE2A8C994D}" type="presOf" srcId="{B4E3F1A3-9E04-4735-8A25-FD6E9995F2EC}" destId="{7047DF52-08BA-4F56-9B00-A2E8B95F046D}" srcOrd="0" destOrd="1" presId="urn:microsoft.com/office/officeart/2005/8/layout/vProcess5"/>
    <dgm:cxn modelId="{F8A1BF7C-E208-49E3-A495-3405218FDDEF}" srcId="{7F32C308-9C17-45FA-93F3-885EEBEBC980}" destId="{B4E3F1A3-9E04-4735-8A25-FD6E9995F2EC}" srcOrd="0" destOrd="0" parTransId="{CD42F516-E6E4-44CA-8611-B9377DD78776}" sibTransId="{9A1EDC27-43EF-4AF0-8227-4B0017F20C65}"/>
    <dgm:cxn modelId="{8F2B8E81-CCA8-4DAB-85EF-299B3DF2B35E}" type="presOf" srcId="{8C1E0FC4-04DA-44A0-AC74-BB935A3CBA61}" destId="{A8219C88-3C8A-4371-A134-EA45684F4A74}" srcOrd="0" destOrd="0" presId="urn:microsoft.com/office/officeart/2005/8/layout/vProcess5"/>
    <dgm:cxn modelId="{30721887-EAF8-46EE-AB75-D1B595E10BBE}" srcId="{8C1E0FC4-04DA-44A0-AC74-BB935A3CBA61}" destId="{C70A6150-32AA-4483-8E89-CE2BF49AAF34}" srcOrd="1" destOrd="0" parTransId="{DB8822B4-C707-4EC9-949C-319570F071B5}" sibTransId="{549A2A8F-9D54-4956-B794-62CCD8FFAA0E}"/>
    <dgm:cxn modelId="{4BAE2893-00DF-425D-AE8C-74C2DC10AADF}" srcId="{8C1E0FC4-04DA-44A0-AC74-BB935A3CBA61}" destId="{7F32C308-9C17-45FA-93F3-885EEBEBC980}" srcOrd="0" destOrd="0" parTransId="{7CCC0676-A1BF-484F-B15E-6376828FD9FA}" sibTransId="{513D38D0-4043-4B28-AA63-13078EEC203C}"/>
    <dgm:cxn modelId="{EF6F2799-5D34-4DD7-9285-976771214BD6}" type="presOf" srcId="{39B0F938-82AE-4BA6-8923-36CBDAD4329B}" destId="{41BD6CEF-EEB0-4DC0-B84F-0C2D8A00D867}" srcOrd="1" destOrd="0" presId="urn:microsoft.com/office/officeart/2005/8/layout/vProcess5"/>
    <dgm:cxn modelId="{5CBF01AE-B177-4B50-B412-1DCF89E29519}" srcId="{8C1E0FC4-04DA-44A0-AC74-BB935A3CBA61}" destId="{39B0F938-82AE-4BA6-8923-36CBDAD4329B}" srcOrd="3" destOrd="0" parTransId="{FE9ED4A9-B79C-42AB-BE99-59A769EBA513}" sibTransId="{2450E0BC-58D5-4AC7-B2EF-FA2548B68DF7}"/>
    <dgm:cxn modelId="{0A482DB0-FDA5-48D6-BCC9-C6A2BE276012}" type="presOf" srcId="{B4E3F1A3-9E04-4735-8A25-FD6E9995F2EC}" destId="{BCBD23EB-DD0D-4CCD-9932-F8D4BF1D3E74}" srcOrd="1" destOrd="1" presId="urn:microsoft.com/office/officeart/2005/8/layout/vProcess5"/>
    <dgm:cxn modelId="{6BD85AB8-5473-4BC7-808C-624A55AC36D2}" type="presOf" srcId="{C70A6150-32AA-4483-8E89-CE2BF49AAF34}" destId="{F827475F-B626-4554-9708-D0155D1A32A5}" srcOrd="1" destOrd="0" presId="urn:microsoft.com/office/officeart/2005/8/layout/vProcess5"/>
    <dgm:cxn modelId="{40B100C4-8B30-47F7-AEAC-123F42DBD52A}" type="presOf" srcId="{163F274C-6565-44FC-BC21-9CE95C60C8AC}" destId="{C993DF2E-5BAA-4D9E-83AA-1607E8D0F9C7}" srcOrd="0" destOrd="0" presId="urn:microsoft.com/office/officeart/2005/8/layout/vProcess5"/>
    <dgm:cxn modelId="{25B5C6D7-E3BD-4CC5-838B-84901D8B9CED}" type="presOf" srcId="{A710207D-334C-4938-A2B5-E9BDD8990184}" destId="{7047DF52-08BA-4F56-9B00-A2E8B95F046D}" srcOrd="0" destOrd="2" presId="urn:microsoft.com/office/officeart/2005/8/layout/vProcess5"/>
    <dgm:cxn modelId="{0AE9F2D7-19EC-4A40-9C75-537D87ACCDB0}" type="presOf" srcId="{7F32C308-9C17-45FA-93F3-885EEBEBC980}" destId="{7047DF52-08BA-4F56-9B00-A2E8B95F046D}" srcOrd="0" destOrd="0" presId="urn:microsoft.com/office/officeart/2005/8/layout/vProcess5"/>
    <dgm:cxn modelId="{9E7EA6EA-A991-480E-B708-6D87571DBBA2}" type="presOf" srcId="{29909487-3896-4D6E-9FD7-70ACED78A6C7}" destId="{8DB7E638-47F3-4128-92AA-21075DE9424C}" srcOrd="0" destOrd="0" presId="urn:microsoft.com/office/officeart/2005/8/layout/vProcess5"/>
    <dgm:cxn modelId="{643D20F0-EE36-464E-978F-7D5682A05F64}" type="presOf" srcId="{A710207D-334C-4938-A2B5-E9BDD8990184}" destId="{BCBD23EB-DD0D-4CCD-9932-F8D4BF1D3E74}" srcOrd="1" destOrd="2" presId="urn:microsoft.com/office/officeart/2005/8/layout/vProcess5"/>
    <dgm:cxn modelId="{EEAC2FF7-CDAA-42A2-8DE0-0C27C7CA48CD}" type="presOf" srcId="{7F32C308-9C17-45FA-93F3-885EEBEBC980}" destId="{BCBD23EB-DD0D-4CCD-9932-F8D4BF1D3E74}" srcOrd="1" destOrd="0" presId="urn:microsoft.com/office/officeart/2005/8/layout/vProcess5"/>
    <dgm:cxn modelId="{EF1BC8FB-2CB7-4C65-A7BC-729089129C6D}" type="presOf" srcId="{549A2A8F-9D54-4956-B794-62CCD8FFAA0E}" destId="{E8EC3870-5A95-41F6-80C9-BF437ABF6293}" srcOrd="0" destOrd="0" presId="urn:microsoft.com/office/officeart/2005/8/layout/vProcess5"/>
    <dgm:cxn modelId="{BBA8B5FC-CCC0-4689-B91D-681A57C34BFD}" srcId="{8C1E0FC4-04DA-44A0-AC74-BB935A3CBA61}" destId="{29909487-3896-4D6E-9FD7-70ACED78A6C7}" srcOrd="2" destOrd="0" parTransId="{6886ADD4-0A10-4AC6-B299-96CCCAB099FA}" sibTransId="{163F274C-6565-44FC-BC21-9CE95C60C8AC}"/>
    <dgm:cxn modelId="{E3B45FE4-C7CD-4104-ADD5-5327A980774F}" type="presParOf" srcId="{A8219C88-3C8A-4371-A134-EA45684F4A74}" destId="{409F0081-1E42-432A-AEBC-72C07A9A1967}" srcOrd="0" destOrd="0" presId="urn:microsoft.com/office/officeart/2005/8/layout/vProcess5"/>
    <dgm:cxn modelId="{F551F08F-A340-4006-8A0B-08D40D8DB783}" type="presParOf" srcId="{A8219C88-3C8A-4371-A134-EA45684F4A74}" destId="{7047DF52-08BA-4F56-9B00-A2E8B95F046D}" srcOrd="1" destOrd="0" presId="urn:microsoft.com/office/officeart/2005/8/layout/vProcess5"/>
    <dgm:cxn modelId="{44591967-7883-4CA0-ACAC-B5CD0EB4209A}" type="presParOf" srcId="{A8219C88-3C8A-4371-A134-EA45684F4A74}" destId="{317ABF93-E941-49F9-97F5-41BFD78C8865}" srcOrd="2" destOrd="0" presId="urn:microsoft.com/office/officeart/2005/8/layout/vProcess5"/>
    <dgm:cxn modelId="{4431A519-B6E3-4537-BF92-053BC8EA992E}" type="presParOf" srcId="{A8219C88-3C8A-4371-A134-EA45684F4A74}" destId="{8DB7E638-47F3-4128-92AA-21075DE9424C}" srcOrd="3" destOrd="0" presId="urn:microsoft.com/office/officeart/2005/8/layout/vProcess5"/>
    <dgm:cxn modelId="{4F32442D-BF1E-4AFC-9404-74398E08E10F}" type="presParOf" srcId="{A8219C88-3C8A-4371-A134-EA45684F4A74}" destId="{6766F4E7-96E9-40DB-B4CD-54DC0206FD29}" srcOrd="4" destOrd="0" presId="urn:microsoft.com/office/officeart/2005/8/layout/vProcess5"/>
    <dgm:cxn modelId="{2C2E83B6-48B9-44B8-8483-0C106F97D256}" type="presParOf" srcId="{A8219C88-3C8A-4371-A134-EA45684F4A74}" destId="{797BC42E-FEAC-4D74-97C1-2909DDDB786E}" srcOrd="5" destOrd="0" presId="urn:microsoft.com/office/officeart/2005/8/layout/vProcess5"/>
    <dgm:cxn modelId="{7CC2D372-7EED-4DF6-AF06-A5BDE09E48EC}" type="presParOf" srcId="{A8219C88-3C8A-4371-A134-EA45684F4A74}" destId="{E8EC3870-5A95-41F6-80C9-BF437ABF6293}" srcOrd="6" destOrd="0" presId="urn:microsoft.com/office/officeart/2005/8/layout/vProcess5"/>
    <dgm:cxn modelId="{7F7E5C46-BE8B-4B75-8DED-22DABE183C21}" type="presParOf" srcId="{A8219C88-3C8A-4371-A134-EA45684F4A74}" destId="{C993DF2E-5BAA-4D9E-83AA-1607E8D0F9C7}" srcOrd="7" destOrd="0" presId="urn:microsoft.com/office/officeart/2005/8/layout/vProcess5"/>
    <dgm:cxn modelId="{FA2B4556-033F-4EB6-910C-819A817749DF}" type="presParOf" srcId="{A8219C88-3C8A-4371-A134-EA45684F4A74}" destId="{BCBD23EB-DD0D-4CCD-9932-F8D4BF1D3E74}" srcOrd="8" destOrd="0" presId="urn:microsoft.com/office/officeart/2005/8/layout/vProcess5"/>
    <dgm:cxn modelId="{090515D3-B4A9-4A09-A4DD-9B0339BBC133}" type="presParOf" srcId="{A8219C88-3C8A-4371-A134-EA45684F4A74}" destId="{F827475F-B626-4554-9708-D0155D1A32A5}" srcOrd="9" destOrd="0" presId="urn:microsoft.com/office/officeart/2005/8/layout/vProcess5"/>
    <dgm:cxn modelId="{5F5FE7F3-6415-4F31-A26D-6157DFB31CE9}" type="presParOf" srcId="{A8219C88-3C8A-4371-A134-EA45684F4A74}" destId="{5516BA69-3D49-40E3-9859-2F0B6097B241}" srcOrd="10" destOrd="0" presId="urn:microsoft.com/office/officeart/2005/8/layout/vProcess5"/>
    <dgm:cxn modelId="{A81BF0F9-2B67-4A27-A855-EE67B52D499D}" type="presParOf" srcId="{A8219C88-3C8A-4371-A134-EA45684F4A74}" destId="{41BD6CEF-EEB0-4DC0-B84F-0C2D8A00D86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C95FA-CAEE-426B-A362-F6C8081C7BF0}">
      <dsp:nvSpPr>
        <dsp:cNvPr id="0" name=""/>
        <dsp:cNvSpPr/>
      </dsp:nvSpPr>
      <dsp:spPr>
        <a:xfrm>
          <a:off x="0" y="0"/>
          <a:ext cx="8938260" cy="12244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Practice</a:t>
          </a:r>
        </a:p>
        <a:p>
          <a:pPr marL="171450" lvl="1" indent="-171450" algn="l" defTabSz="800100">
            <a:lnSpc>
              <a:spcPct val="90000"/>
            </a:lnSpc>
            <a:spcBef>
              <a:spcPct val="0"/>
            </a:spcBef>
            <a:spcAft>
              <a:spcPct val="15000"/>
            </a:spcAft>
            <a:buChar char="•"/>
          </a:pPr>
          <a:r>
            <a:rPr lang="en-US" sz="1800" kern="1200"/>
            <a:t>Practice Protocol: Implement a protocol with a defined workflow, patient eligibility, and action steps.</a:t>
          </a:r>
        </a:p>
      </dsp:txBody>
      <dsp:txXfrm>
        <a:off x="35863" y="35863"/>
        <a:ext cx="7616994" cy="1152712"/>
      </dsp:txXfrm>
    </dsp:sp>
    <dsp:sp modelId="{5F83AD67-015D-423A-871B-69040BAC7A93}">
      <dsp:nvSpPr>
        <dsp:cNvPr id="0" name=""/>
        <dsp:cNvSpPr/>
      </dsp:nvSpPr>
      <dsp:spPr>
        <a:xfrm>
          <a:off x="788669" y="1428511"/>
          <a:ext cx="8938260" cy="122443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Prepare</a:t>
          </a:r>
          <a:endParaRPr lang="en-US" sz="2300" b="1" kern="1200"/>
        </a:p>
        <a:p>
          <a:pPr marL="171450" lvl="1" indent="-171450" algn="l" defTabSz="800100">
            <a:lnSpc>
              <a:spcPct val="90000"/>
            </a:lnSpc>
            <a:spcBef>
              <a:spcPct val="0"/>
            </a:spcBef>
            <a:spcAft>
              <a:spcPct val="15000"/>
            </a:spcAft>
            <a:buChar char="•"/>
          </a:pPr>
          <a:r>
            <a:rPr lang="en-US" sz="1800" kern="1200"/>
            <a:t>Prepare Team for engagement: identify team members, standardize training, establish buy-in</a:t>
          </a:r>
        </a:p>
      </dsp:txBody>
      <dsp:txXfrm>
        <a:off x="824532" y="1464374"/>
        <a:ext cx="7281978" cy="1152712"/>
      </dsp:txXfrm>
    </dsp:sp>
    <dsp:sp modelId="{A3C3F8AD-1D85-426D-B574-8AD85E2AC6CC}">
      <dsp:nvSpPr>
        <dsp:cNvPr id="0" name=""/>
        <dsp:cNvSpPr/>
      </dsp:nvSpPr>
      <dsp:spPr>
        <a:xfrm>
          <a:off x="1577339" y="2857023"/>
          <a:ext cx="8938260" cy="122443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Determine</a:t>
          </a:r>
          <a:endParaRPr lang="en-US" sz="2300" b="1" kern="1200"/>
        </a:p>
        <a:p>
          <a:pPr marL="171450" lvl="1" indent="-171450" algn="l" defTabSz="800100">
            <a:lnSpc>
              <a:spcPct val="90000"/>
            </a:lnSpc>
            <a:spcBef>
              <a:spcPct val="0"/>
            </a:spcBef>
            <a:spcAft>
              <a:spcPct val="15000"/>
            </a:spcAft>
            <a:buChar char="•"/>
          </a:pPr>
          <a:r>
            <a:rPr lang="en-US" sz="1800" kern="1200"/>
            <a:t>Determine Clinical support system: Use an existing model, establish a feedback loop, ensure IT components are in place</a:t>
          </a:r>
        </a:p>
      </dsp:txBody>
      <dsp:txXfrm>
        <a:off x="1613202" y="2892886"/>
        <a:ext cx="7281978" cy="1152712"/>
      </dsp:txXfrm>
    </dsp:sp>
    <dsp:sp modelId="{55331AB0-D9AF-43ED-83B8-57EA7F5E126F}">
      <dsp:nvSpPr>
        <dsp:cNvPr id="0" name=""/>
        <dsp:cNvSpPr/>
      </dsp:nvSpPr>
      <dsp:spPr>
        <a:xfrm>
          <a:off x="8142374" y="928532"/>
          <a:ext cx="795885" cy="79588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321448" y="928532"/>
        <a:ext cx="437737" cy="598903"/>
      </dsp:txXfrm>
    </dsp:sp>
    <dsp:sp modelId="{7B60CC23-5B58-4E31-A656-4206958F1565}">
      <dsp:nvSpPr>
        <dsp:cNvPr id="0" name=""/>
        <dsp:cNvSpPr/>
      </dsp:nvSpPr>
      <dsp:spPr>
        <a:xfrm>
          <a:off x="8931044" y="2348881"/>
          <a:ext cx="795885" cy="79588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110118" y="2348881"/>
        <a:ext cx="437737" cy="598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7DF52-08BA-4F56-9B00-A2E8B95F046D}">
      <dsp:nvSpPr>
        <dsp:cNvPr id="0" name=""/>
        <dsp:cNvSpPr/>
      </dsp:nvSpPr>
      <dsp:spPr>
        <a:xfrm>
          <a:off x="0" y="0"/>
          <a:ext cx="8844867" cy="9102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Empower Patients: Explain the process and train patients on the correct technique</a:t>
          </a:r>
        </a:p>
        <a:p>
          <a:pPr marL="114300" lvl="1" indent="-114300" algn="l" defTabSz="533400">
            <a:lnSpc>
              <a:spcPct val="90000"/>
            </a:lnSpc>
            <a:spcBef>
              <a:spcPct val="0"/>
            </a:spcBef>
            <a:spcAft>
              <a:spcPct val="15000"/>
            </a:spcAft>
            <a:buChar char="•"/>
          </a:pPr>
          <a:r>
            <a:rPr lang="en-US" sz="1200" kern="1200"/>
            <a:t>Include written guidance and a link or video in the patient portal</a:t>
          </a:r>
        </a:p>
        <a:p>
          <a:pPr marL="114300" lvl="1" indent="-114300" algn="l" defTabSz="533400">
            <a:lnSpc>
              <a:spcPct val="90000"/>
            </a:lnSpc>
            <a:spcBef>
              <a:spcPct val="0"/>
            </a:spcBef>
            <a:spcAft>
              <a:spcPct val="15000"/>
            </a:spcAft>
            <a:buChar char="•"/>
          </a:pPr>
          <a:r>
            <a:rPr lang="en-US" sz="1200" kern="1200"/>
            <a:t>Establish the easiest and most hassle-free process to get an SMBP unit to patients </a:t>
          </a:r>
        </a:p>
      </dsp:txBody>
      <dsp:txXfrm>
        <a:off x="26660" y="26660"/>
        <a:ext cx="7785725" cy="856925"/>
      </dsp:txXfrm>
    </dsp:sp>
    <dsp:sp modelId="{317ABF93-E941-49F9-97F5-41BFD78C8865}">
      <dsp:nvSpPr>
        <dsp:cNvPr id="0" name=""/>
        <dsp:cNvSpPr/>
      </dsp:nvSpPr>
      <dsp:spPr>
        <a:xfrm>
          <a:off x="740757" y="1075745"/>
          <a:ext cx="8844867" cy="9102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Tracking method for patients (online / paper/ etc.)</a:t>
          </a:r>
        </a:p>
      </dsp:txBody>
      <dsp:txXfrm>
        <a:off x="767417" y="1102405"/>
        <a:ext cx="7459129" cy="856925"/>
      </dsp:txXfrm>
    </dsp:sp>
    <dsp:sp modelId="{8DB7E638-47F3-4128-92AA-21075DE9424C}">
      <dsp:nvSpPr>
        <dsp:cNvPr id="0" name=""/>
        <dsp:cNvSpPr/>
      </dsp:nvSpPr>
      <dsp:spPr>
        <a:xfrm>
          <a:off x="1470459" y="2151490"/>
          <a:ext cx="8844867" cy="91024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Establish a reliable process to get SMBP values back into  EMR</a:t>
          </a:r>
        </a:p>
      </dsp:txBody>
      <dsp:txXfrm>
        <a:off x="1497119" y="2178150"/>
        <a:ext cx="7470185" cy="856925"/>
      </dsp:txXfrm>
    </dsp:sp>
    <dsp:sp modelId="{6766F4E7-96E9-40DB-B4CD-54DC0206FD29}">
      <dsp:nvSpPr>
        <dsp:cNvPr id="0" name=""/>
        <dsp:cNvSpPr/>
      </dsp:nvSpPr>
      <dsp:spPr>
        <a:xfrm>
          <a:off x="2211216" y="3227235"/>
          <a:ext cx="8844867" cy="9102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Work with billing /coding to maximize reimbursement and minimize patient costs</a:t>
          </a:r>
        </a:p>
      </dsp:txBody>
      <dsp:txXfrm>
        <a:off x="2237876" y="3253895"/>
        <a:ext cx="7459129" cy="856925"/>
      </dsp:txXfrm>
    </dsp:sp>
    <dsp:sp modelId="{797BC42E-FEAC-4D74-97C1-2909DDDB786E}">
      <dsp:nvSpPr>
        <dsp:cNvPr id="0" name=""/>
        <dsp:cNvSpPr/>
      </dsp:nvSpPr>
      <dsp:spPr>
        <a:xfrm>
          <a:off x="8253207" y="697165"/>
          <a:ext cx="591659" cy="59165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86330" y="697165"/>
        <a:ext cx="325413" cy="445223"/>
      </dsp:txXfrm>
    </dsp:sp>
    <dsp:sp modelId="{E8EC3870-5A95-41F6-80C9-BF437ABF6293}">
      <dsp:nvSpPr>
        <dsp:cNvPr id="0" name=""/>
        <dsp:cNvSpPr/>
      </dsp:nvSpPr>
      <dsp:spPr>
        <a:xfrm>
          <a:off x="8993965" y="1772910"/>
          <a:ext cx="591659" cy="59165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27088" y="1772910"/>
        <a:ext cx="325413" cy="445223"/>
      </dsp:txXfrm>
    </dsp:sp>
    <dsp:sp modelId="{C993DF2E-5BAA-4D9E-83AA-1607E8D0F9C7}">
      <dsp:nvSpPr>
        <dsp:cNvPr id="0" name=""/>
        <dsp:cNvSpPr/>
      </dsp:nvSpPr>
      <dsp:spPr>
        <a:xfrm>
          <a:off x="9723666" y="2848655"/>
          <a:ext cx="591659" cy="59165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856789" y="2848655"/>
        <a:ext cx="325413" cy="4452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0.22676</cdr:y>
    </cdr:to>
    <cdr:sp macro="" textlink="">
      <cdr:nvSpPr>
        <cdr:cNvPr id="2" name="TextBox 1">
          <a:extLst xmlns:a="http://schemas.openxmlformats.org/drawingml/2006/main">
            <a:ext uri="{FF2B5EF4-FFF2-40B4-BE49-F238E27FC236}">
              <a16:creationId xmlns:a16="http://schemas.microsoft.com/office/drawing/2014/main" id="{BB420D7B-95C6-752E-0F9D-5AC7C4F63A27}"/>
            </a:ext>
          </a:extLst>
        </cdr:cNvPr>
        <cdr:cNvSpPr txBox="1"/>
      </cdr:nvSpPr>
      <cdr:spPr>
        <a:xfrm xmlns:a="http://schemas.openxmlformats.org/drawingml/2006/main">
          <a:off x="0" y="0"/>
          <a:ext cx="10515600" cy="925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r>
            <a:rPr lang="en-US" sz="2400" dirty="0"/>
            <a:t>The Vermont hypertension prevalence has remained statistically similar since 2011.</a:t>
          </a:r>
        </a:p>
        <a:p xmlns:a="http://schemas.openxmlformats.org/drawingml/2006/main">
          <a:pPr algn="l"/>
          <a:endParaRPr lang="en-US" sz="2400" dirty="0"/>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0.29099</cdr:y>
    </cdr:from>
    <cdr:to>
      <cdr:x>0.5</cdr:x>
      <cdr:y>0.85108</cdr:y>
    </cdr:to>
    <cdr:cxnSp macro="">
      <cdr:nvCxnSpPr>
        <cdr:cNvPr id="2" name="Straight Connector 1">
          <a:extLst xmlns:a="http://schemas.openxmlformats.org/drawingml/2006/main">
            <a:ext uri="{FF2B5EF4-FFF2-40B4-BE49-F238E27FC236}">
              <a16:creationId xmlns:a16="http://schemas.microsoft.com/office/drawing/2014/main" id="{CA6C670B-4EE8-410F-BFDD-5BE8082544E5}"/>
            </a:ext>
          </a:extLst>
        </cdr:cNvPr>
        <cdr:cNvCxnSpPr/>
      </cdr:nvCxnSpPr>
      <cdr:spPr>
        <a:xfrm xmlns:a="http://schemas.openxmlformats.org/drawingml/2006/main">
          <a:off x="5257800" y="965040"/>
          <a:ext cx="0" cy="1857495"/>
        </a:xfrm>
        <a:prstGeom xmlns:a="http://schemas.openxmlformats.org/drawingml/2006/main" prst="line">
          <a:avLst/>
        </a:prstGeom>
        <a:ln xmlns:a="http://schemas.openxmlformats.org/drawingml/2006/main" w="15875">
          <a:solidFill>
            <a:schemeClr val="bg2">
              <a:lumMod val="50000"/>
              <a:alpha val="7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0.4858</cdr:x>
      <cdr:y>0.19219</cdr:y>
    </cdr:from>
    <cdr:to>
      <cdr:x>0.5142</cdr:x>
      <cdr:y>0.28268</cdr:y>
    </cdr:to>
    <cdr:sp macro="" textlink="">
      <cdr:nvSpPr>
        <cdr:cNvPr id="3" name="TextBox 9">
          <a:extLst xmlns:a="http://schemas.openxmlformats.org/drawingml/2006/main">
            <a:ext uri="{FF2B5EF4-FFF2-40B4-BE49-F238E27FC236}">
              <a16:creationId xmlns:a16="http://schemas.microsoft.com/office/drawing/2014/main" id="{A56C209D-3A3F-4482-BA31-8B08F8503172}"/>
            </a:ext>
          </a:extLst>
        </cdr:cNvPr>
        <cdr:cNvSpPr txBox="1"/>
      </cdr:nvSpPr>
      <cdr:spPr>
        <a:xfrm xmlns:a="http://schemas.openxmlformats.org/drawingml/2006/main">
          <a:off x="5108478" y="784416"/>
          <a:ext cx="29864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dirty="0">
              <a:solidFill>
                <a:schemeClr val="tx1">
                  <a:lumMod val="50000"/>
                  <a:lumOff val="50000"/>
                </a:schemeClr>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0.18964</cdr:x>
      <cdr:y>0.2858</cdr:y>
    </cdr:from>
    <cdr:to>
      <cdr:x>0.79417</cdr:x>
      <cdr:y>0.37725</cdr:y>
    </cdr:to>
    <cdr:sp macro="" textlink="">
      <cdr:nvSpPr>
        <cdr:cNvPr id="2" name="TextBox 1">
          <a:extLst xmlns:a="http://schemas.openxmlformats.org/drawingml/2006/main">
            <a:ext uri="{FF2B5EF4-FFF2-40B4-BE49-F238E27FC236}">
              <a16:creationId xmlns:a16="http://schemas.microsoft.com/office/drawing/2014/main" id="{A396E707-3AE9-478F-9945-BA58F5EDDE13}"/>
            </a:ext>
          </a:extLst>
        </cdr:cNvPr>
        <cdr:cNvSpPr txBox="1"/>
      </cdr:nvSpPr>
      <cdr:spPr>
        <a:xfrm xmlns:a="http://schemas.openxmlformats.org/drawingml/2006/main">
          <a:off x="1848941" y="1261932"/>
          <a:ext cx="5894138" cy="40379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rgbClr val="595959"/>
              </a:solidFill>
            </a:rPr>
            <a:t>Mortality Rate per 100,000 Vermonters</a:t>
          </a:r>
        </a:p>
      </cdr:txBody>
    </cdr:sp>
  </cdr:relSizeAnchor>
</c:userShapes>
</file>

<file path=ppt/drawings/drawing4.xml><?xml version="1.0" encoding="utf-8"?>
<c:userShapes xmlns:c="http://schemas.openxmlformats.org/drawingml/2006/chart">
  <cdr:relSizeAnchor xmlns:cdr="http://schemas.openxmlformats.org/drawingml/2006/chartDrawing">
    <cdr:from>
      <cdr:x>0.69012</cdr:x>
      <cdr:y>0.79514</cdr:y>
    </cdr:from>
    <cdr:to>
      <cdr:x>0.83566</cdr:x>
      <cdr:y>0.88563</cdr:y>
    </cdr:to>
    <cdr:sp macro="" textlink="">
      <cdr:nvSpPr>
        <cdr:cNvPr id="2" name="TextBox 8">
          <a:extLst xmlns:a="http://schemas.openxmlformats.org/drawingml/2006/main">
            <a:ext uri="{FF2B5EF4-FFF2-40B4-BE49-F238E27FC236}">
              <a16:creationId xmlns:a16="http://schemas.microsoft.com/office/drawing/2014/main" id="{506A83BF-28A0-3808-F33E-F460F66CC474}"/>
            </a:ext>
          </a:extLst>
        </cdr:cNvPr>
        <cdr:cNvSpPr txBox="1"/>
      </cdr:nvSpPr>
      <cdr:spPr>
        <a:xfrm xmlns:a="http://schemas.openxmlformats.org/drawingml/2006/main">
          <a:off x="3907016" y="3245350"/>
          <a:ext cx="8239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2022</a:t>
          </a:r>
        </a:p>
      </cdr:txBody>
    </cdr:sp>
  </cdr:relSizeAnchor>
  <cdr:relSizeAnchor xmlns:cdr="http://schemas.openxmlformats.org/drawingml/2006/chartDrawing">
    <cdr:from>
      <cdr:x>0.4334</cdr:x>
      <cdr:y>0.7963</cdr:y>
    </cdr:from>
    <cdr:to>
      <cdr:x>0.5666</cdr:x>
      <cdr:y>0.88679</cdr:y>
    </cdr:to>
    <cdr:sp macro="" textlink="">
      <cdr:nvSpPr>
        <cdr:cNvPr id="3" name="TextBox 9">
          <a:extLst xmlns:a="http://schemas.openxmlformats.org/drawingml/2006/main">
            <a:ext uri="{FF2B5EF4-FFF2-40B4-BE49-F238E27FC236}">
              <a16:creationId xmlns:a16="http://schemas.microsoft.com/office/drawing/2014/main" id="{7B51CC22-71A4-28DF-1557-FE1C3C852347}"/>
            </a:ext>
          </a:extLst>
        </cdr:cNvPr>
        <cdr:cNvSpPr txBox="1"/>
      </cdr:nvSpPr>
      <cdr:spPr>
        <a:xfrm xmlns:a="http://schemas.openxmlformats.org/drawingml/2006/main">
          <a:off x="2453617" y="3250062"/>
          <a:ext cx="75414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2021</a:t>
          </a:r>
        </a:p>
      </cdr:txBody>
    </cdr:sp>
  </cdr:relSizeAnchor>
  <cdr:relSizeAnchor xmlns:cdr="http://schemas.openxmlformats.org/drawingml/2006/chartDrawing">
    <cdr:from>
      <cdr:x>0.15806</cdr:x>
      <cdr:y>0.79258</cdr:y>
    </cdr:from>
    <cdr:to>
      <cdr:x>0.29127</cdr:x>
      <cdr:y>0.88307</cdr:y>
    </cdr:to>
    <cdr:sp macro="" textlink="">
      <cdr:nvSpPr>
        <cdr:cNvPr id="5" name="TextBox 8">
          <a:extLst xmlns:a="http://schemas.openxmlformats.org/drawingml/2006/main">
            <a:ext uri="{FF2B5EF4-FFF2-40B4-BE49-F238E27FC236}">
              <a16:creationId xmlns:a16="http://schemas.microsoft.com/office/drawing/2014/main" id="{506A83BF-28A0-3808-F33E-F460F66CC474}"/>
            </a:ext>
          </a:extLst>
        </cdr:cNvPr>
        <cdr:cNvSpPr txBox="1"/>
      </cdr:nvSpPr>
      <cdr:spPr>
        <a:xfrm xmlns:a="http://schemas.openxmlformats.org/drawingml/2006/main">
          <a:off x="894859" y="3234879"/>
          <a:ext cx="75414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1E04CC6-4B0A-4EB4-93DB-8C42B581D968}" type="datetimeFigureOut">
              <a:rPr lang="en-US" smtClean="0"/>
              <a:t>1/10/2023</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84F8AED-C36E-41F7-95DD-A1F07BDA2C6F}" type="slidenum">
              <a:rPr lang="en-US" smtClean="0"/>
              <a:t>‹#›</a:t>
            </a:fld>
            <a:endParaRPr lang="en-US"/>
          </a:p>
        </p:txBody>
      </p:sp>
    </p:spTree>
    <p:extLst>
      <p:ext uri="{BB962C8B-B14F-4D97-AF65-F5344CB8AC3E}">
        <p14:creationId xmlns:p14="http://schemas.microsoft.com/office/powerpoint/2010/main" val="101784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yhealthyv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4F8AED-C36E-41F7-95DD-A1F07BDA2C6F}" type="slidenum">
              <a:rPr lang="en-US" smtClean="0"/>
              <a:t>1</a:t>
            </a:fld>
            <a:endParaRPr lang="en-US"/>
          </a:p>
        </p:txBody>
      </p:sp>
    </p:spTree>
    <p:extLst>
      <p:ext uri="{BB962C8B-B14F-4D97-AF65-F5344CB8AC3E}">
        <p14:creationId xmlns:p14="http://schemas.microsoft.com/office/powerpoint/2010/main" val="274910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shows Vermont Medicaid's performance on a national measure for health plans called Controlling High Blood Pressure, or CBP. It requires clinical information (blood pressure measurements) from medical records to be calculated accurately. Health plans take a sample of individuals who have been diagnosed with hypertension and find the most recent blood pressure readings in their medical record. Individuals with readings of less than 140/90 are "counted" as having their blood pressure in control. You can see that Vermont Medicaid (the solid blue line) performs below the national 50th percentile (the red dotted line) for Medicaid programs.</a:t>
            </a:r>
          </a:p>
        </p:txBody>
      </p:sp>
      <p:sp>
        <p:nvSpPr>
          <p:cNvPr id="4" name="Slide Number Placeholder 3"/>
          <p:cNvSpPr>
            <a:spLocks noGrp="1"/>
          </p:cNvSpPr>
          <p:nvPr>
            <p:ph type="sldNum" sz="quarter" idx="5"/>
          </p:nvPr>
        </p:nvSpPr>
        <p:spPr/>
        <p:txBody>
          <a:bodyPr/>
          <a:lstStyle/>
          <a:p>
            <a:fld id="{584F8AED-C36E-41F7-95DD-A1F07BDA2C6F}" type="slidenum">
              <a:rPr lang="en-US" smtClean="0"/>
              <a:t>10</a:t>
            </a:fld>
            <a:endParaRPr lang="en-US"/>
          </a:p>
        </p:txBody>
      </p:sp>
    </p:spTree>
    <p:extLst>
      <p:ext uri="{BB962C8B-B14F-4D97-AF65-F5344CB8AC3E}">
        <p14:creationId xmlns:p14="http://schemas.microsoft.com/office/powerpoint/2010/main" val="104544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 mentioned in the previous slide, the CBP measure takes documented blood pressure readings into consideration. And starting in 2021, NCQA revised the measure specifications to include readings taken at home with an automated blood pressure monitor. It’s important for providers to capture these home readings in the patient’s medical record.</a:t>
            </a:r>
          </a:p>
          <a:p>
            <a:endParaRPr lang="en-US"/>
          </a:p>
          <a:p>
            <a:r>
              <a:rPr lang="en-US"/>
              <a:t>https://www.ama-assn.org/delivering-care/hypertension/what-you-need-know-about-self-measured-blood-pressure-monitoring</a:t>
            </a:r>
          </a:p>
          <a:p>
            <a:endParaRPr lang="en-US"/>
          </a:p>
        </p:txBody>
      </p:sp>
      <p:sp>
        <p:nvSpPr>
          <p:cNvPr id="4" name="Slide Number Placeholder 3"/>
          <p:cNvSpPr>
            <a:spLocks noGrp="1"/>
          </p:cNvSpPr>
          <p:nvPr>
            <p:ph type="sldNum" sz="quarter" idx="5"/>
          </p:nvPr>
        </p:nvSpPr>
        <p:spPr/>
        <p:txBody>
          <a:bodyPr/>
          <a:lstStyle/>
          <a:p>
            <a:fld id="{584F8AED-C36E-41F7-95DD-A1F07BDA2C6F}" type="slidenum">
              <a:rPr lang="en-US" smtClean="0"/>
              <a:t>11</a:t>
            </a:fld>
            <a:endParaRPr lang="en-US"/>
          </a:p>
        </p:txBody>
      </p:sp>
    </p:spTree>
    <p:extLst>
      <p:ext uri="{BB962C8B-B14F-4D97-AF65-F5344CB8AC3E}">
        <p14:creationId xmlns:p14="http://schemas.microsoft.com/office/powerpoint/2010/main" val="1321247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84F8AED-C36E-41F7-95DD-A1F07BDA2C6F}" type="slidenum">
              <a:rPr lang="en-US" smtClean="0"/>
              <a:t>12</a:t>
            </a:fld>
            <a:endParaRPr lang="en-US"/>
          </a:p>
        </p:txBody>
      </p:sp>
    </p:spTree>
    <p:extLst>
      <p:ext uri="{BB962C8B-B14F-4D97-AF65-F5344CB8AC3E}">
        <p14:creationId xmlns:p14="http://schemas.microsoft.com/office/powerpoint/2010/main" val="353222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84F8AED-C36E-41F7-95DD-A1F07BDA2C6F}" type="slidenum">
              <a:rPr lang="en-US" smtClean="0"/>
              <a:t>13</a:t>
            </a:fld>
            <a:endParaRPr lang="en-US"/>
          </a:p>
        </p:txBody>
      </p:sp>
    </p:spTree>
    <p:extLst>
      <p:ext uri="{BB962C8B-B14F-4D97-AF65-F5344CB8AC3E}">
        <p14:creationId xmlns:p14="http://schemas.microsoft.com/office/powerpoint/2010/main" val="269667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84F8AED-C36E-41F7-95DD-A1F07BDA2C6F}" type="slidenum">
              <a:rPr lang="en-US" smtClean="0"/>
              <a:t>14</a:t>
            </a:fld>
            <a:endParaRPr lang="en-US"/>
          </a:p>
        </p:txBody>
      </p:sp>
    </p:spTree>
    <p:extLst>
      <p:ext uri="{BB962C8B-B14F-4D97-AF65-F5344CB8AC3E}">
        <p14:creationId xmlns:p14="http://schemas.microsoft.com/office/powerpoint/2010/main" val="132883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84F8AED-C36E-41F7-95DD-A1F07BDA2C6F}" type="slidenum">
              <a:rPr lang="en-US" smtClean="0"/>
              <a:t>16</a:t>
            </a:fld>
            <a:endParaRPr lang="en-US"/>
          </a:p>
        </p:txBody>
      </p:sp>
    </p:spTree>
    <p:extLst>
      <p:ext uri="{BB962C8B-B14F-4D97-AF65-F5344CB8AC3E}">
        <p14:creationId xmlns:p14="http://schemas.microsoft.com/office/powerpoint/2010/main" val="2157869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again, everyone. We've talked a lot so far about disparity that exists in the world of chronic conditions management, in-particular, controlling hypertension. We have also explored some ways to begin to ameliorate some disparity, such as providing BP monitors and cuffs to those who may have difficulty purchasing out of pocket. Now we will take a step back and take a quick look at another key component of addressing disparity and supporting hypertension control: Establishing a program that supports patient self-monitoring of blood pressure. We will briefly review these steps, all of which will be made available to you after this presentation, and then we will hear directly from a couple of Vermont practices who have successfully integrated programs into their own clinics. </a:t>
            </a:r>
          </a:p>
          <a:p>
            <a:r>
              <a:rPr lang="en-US">
                <a:cs typeface="Calibri"/>
              </a:rPr>
              <a:t>So, according the Million Hearts Action Guide for </a:t>
            </a:r>
            <a:r>
              <a:rPr lang="en-US"/>
              <a:t>Self-Measured Blood Pressure Monitoring, the core elements of an SMBP include these steps:</a:t>
            </a:r>
          </a:p>
        </p:txBody>
      </p:sp>
      <p:sp>
        <p:nvSpPr>
          <p:cNvPr id="4" name="Slide Number Placeholder 3"/>
          <p:cNvSpPr>
            <a:spLocks noGrp="1"/>
          </p:cNvSpPr>
          <p:nvPr>
            <p:ph type="sldNum" sz="quarter" idx="5"/>
          </p:nvPr>
        </p:nvSpPr>
        <p:spPr/>
        <p:txBody>
          <a:bodyPr/>
          <a:lstStyle/>
          <a:p>
            <a:fld id="{584F8AED-C36E-41F7-95DD-A1F07BDA2C6F}" type="slidenum">
              <a:rPr lang="en-US" smtClean="0"/>
              <a:t>17</a:t>
            </a:fld>
            <a:endParaRPr lang="en-US"/>
          </a:p>
        </p:txBody>
      </p:sp>
    </p:spTree>
    <p:extLst>
      <p:ext uri="{BB962C8B-B14F-4D97-AF65-F5344CB8AC3E}">
        <p14:creationId xmlns:p14="http://schemas.microsoft.com/office/powerpoint/2010/main" val="2854946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Easy, right?</a:t>
            </a:r>
          </a:p>
        </p:txBody>
      </p:sp>
      <p:sp>
        <p:nvSpPr>
          <p:cNvPr id="4" name="Slide Number Placeholder 3"/>
          <p:cNvSpPr>
            <a:spLocks noGrp="1"/>
          </p:cNvSpPr>
          <p:nvPr>
            <p:ph type="sldNum" sz="quarter" idx="5"/>
          </p:nvPr>
        </p:nvSpPr>
        <p:spPr/>
        <p:txBody>
          <a:bodyPr/>
          <a:lstStyle/>
          <a:p>
            <a:fld id="{584F8AED-C36E-41F7-95DD-A1F07BDA2C6F}" type="slidenum">
              <a:rPr lang="en-US" smtClean="0"/>
              <a:t>18</a:t>
            </a:fld>
            <a:endParaRPr lang="en-US"/>
          </a:p>
        </p:txBody>
      </p:sp>
    </p:spTree>
    <p:extLst>
      <p:ext uri="{BB962C8B-B14F-4D97-AF65-F5344CB8AC3E}">
        <p14:creationId xmlns:p14="http://schemas.microsoft.com/office/powerpoint/2010/main" val="329824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busy looking slide shows a sample protocol as could be developed per the first step in the core elements of developing an SMBP program. As you can see, it includes elements to connect patients to community programming for an additional layer of support. This example uses the YMCA, but here in Vermont, My Healthy VT, which Kristie mentioned earlier, is available to all </a:t>
            </a:r>
            <a:r>
              <a:rPr lang="en-US"/>
              <a:t> </a:t>
            </a:r>
            <a:r>
              <a:rPr lang="en-US">
                <a:cs typeface="Calibri"/>
              </a:rPr>
              <a:t>Vermonters, free of charge. Patients can be referred to MHVT's blood pressure management workshops at </a:t>
            </a:r>
            <a:r>
              <a:rPr lang="en-US">
                <a:cs typeface="Calibri"/>
                <a:hlinkClick r:id="rId3"/>
              </a:rPr>
              <a:t>www.myhealthyvt.org</a:t>
            </a:r>
            <a:r>
              <a:rPr lang="en-US">
                <a:cs typeface="Calibri"/>
              </a:rPr>
              <a:t> (link can be found in the resources slide). The VDH heart disease and diabetes program, supported by a CDC cooperative agreement, provides grant funding to several healthcare practice networks within Vermont to develop and continuously improve workflow protocols. Now we will hear from two of those practices and how they have approached some of these core elements. First, we will hear from Pam Jacobs with Norther Tier Center for Health, and then we will hear from Michelle Martelle with Community Health Centers of Burlington. I will let them each introduce themselves when they begin. Pam and Michelle, thank you so much for being here. Pam, take it away whenever you're ready.</a:t>
            </a:r>
          </a:p>
        </p:txBody>
      </p:sp>
      <p:sp>
        <p:nvSpPr>
          <p:cNvPr id="4" name="Slide Number Placeholder 3"/>
          <p:cNvSpPr>
            <a:spLocks noGrp="1"/>
          </p:cNvSpPr>
          <p:nvPr>
            <p:ph type="sldNum" sz="quarter" idx="5"/>
          </p:nvPr>
        </p:nvSpPr>
        <p:spPr/>
        <p:txBody>
          <a:bodyPr/>
          <a:lstStyle/>
          <a:p>
            <a:fld id="{584F8AED-C36E-41F7-95DD-A1F07BDA2C6F}" type="slidenum">
              <a:rPr lang="en-US" smtClean="0"/>
              <a:t>19</a:t>
            </a:fld>
            <a:endParaRPr lang="en-US"/>
          </a:p>
        </p:txBody>
      </p:sp>
    </p:spTree>
    <p:extLst>
      <p:ext uri="{BB962C8B-B14F-4D97-AF65-F5344CB8AC3E}">
        <p14:creationId xmlns:p14="http://schemas.microsoft.com/office/powerpoint/2010/main" val="188019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84F8AED-C36E-41F7-95DD-A1F07BDA2C6F}" type="slidenum">
              <a:rPr lang="en-US" smtClean="0"/>
              <a:t>26</a:t>
            </a:fld>
            <a:endParaRPr lang="en-US"/>
          </a:p>
        </p:txBody>
      </p:sp>
    </p:spTree>
    <p:extLst>
      <p:ext uri="{BB962C8B-B14F-4D97-AF65-F5344CB8AC3E}">
        <p14:creationId xmlns:p14="http://schemas.microsoft.com/office/powerpoint/2010/main" val="163935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everyone. It's great to be here. My name is Rebecca O'Reilly; I am the manager of Heart Disease and Diabetes Programs at the Vermont Department of Health, and it has been my pleasure to participate in the development of this webinar. Before we launch into content, we'll take a few moments to review what today's presenters will cover in an effort to add to your professional tool kit for helping patients manage hypertension. First, we'll take a look at some data to illustrate (bullet point 1)</a:t>
            </a:r>
          </a:p>
        </p:txBody>
      </p:sp>
      <p:sp>
        <p:nvSpPr>
          <p:cNvPr id="4" name="Slide Number Placeholder 3"/>
          <p:cNvSpPr>
            <a:spLocks noGrp="1"/>
          </p:cNvSpPr>
          <p:nvPr>
            <p:ph type="sldNum" sz="quarter" idx="5"/>
          </p:nvPr>
        </p:nvSpPr>
        <p:spPr/>
        <p:txBody>
          <a:bodyPr/>
          <a:lstStyle/>
          <a:p>
            <a:fld id="{584F8AED-C36E-41F7-95DD-A1F07BDA2C6F}" type="slidenum">
              <a:rPr lang="en-US" smtClean="0"/>
              <a:t>2</a:t>
            </a:fld>
            <a:endParaRPr lang="en-US"/>
          </a:p>
        </p:txBody>
      </p:sp>
    </p:spTree>
    <p:extLst>
      <p:ext uri="{BB962C8B-B14F-4D97-AF65-F5344CB8AC3E}">
        <p14:creationId xmlns:p14="http://schemas.microsoft.com/office/powerpoint/2010/main" val="184409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With today's agenda, it is our goal to help you achieve these four learning objectives. By the end of this presentation, it is our hope that you will be able to: (Bullet 1, 2, 3, 4...)</a:t>
            </a:r>
          </a:p>
          <a:p>
            <a:r>
              <a:rPr lang="en-US">
                <a:cs typeface="Calibri"/>
              </a:rPr>
              <a:t>I will see you all again a few slides down the road, and in the meantime, it is my pleasure to introduce my heart disease and diabetes program colleague, Paul Meddaugh, to get us started. </a:t>
            </a:r>
          </a:p>
        </p:txBody>
      </p:sp>
      <p:sp>
        <p:nvSpPr>
          <p:cNvPr id="4" name="Slide Number Placeholder 3"/>
          <p:cNvSpPr>
            <a:spLocks noGrp="1"/>
          </p:cNvSpPr>
          <p:nvPr>
            <p:ph type="sldNum" sz="quarter" idx="5"/>
          </p:nvPr>
        </p:nvSpPr>
        <p:spPr/>
        <p:txBody>
          <a:bodyPr/>
          <a:lstStyle/>
          <a:p>
            <a:fld id="{584F8AED-C36E-41F7-95DD-A1F07BDA2C6F}" type="slidenum">
              <a:rPr lang="en-US" smtClean="0"/>
              <a:t>3</a:t>
            </a:fld>
            <a:endParaRPr lang="en-US"/>
          </a:p>
        </p:txBody>
      </p:sp>
    </p:spTree>
    <p:extLst>
      <p:ext uri="{BB962C8B-B14F-4D97-AF65-F5344CB8AC3E}">
        <p14:creationId xmlns:p14="http://schemas.microsoft.com/office/powerpoint/2010/main" val="392052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my name is Paul Meddaugh and I am the epidemiologist for the Heart Disease and Diabetes Program at the Vermont Department of Health where I have been in this role for going on 8 years now.</a:t>
            </a:r>
          </a:p>
          <a:p>
            <a:endParaRPr lang="en-US"/>
          </a:p>
          <a:p>
            <a:r>
              <a:rPr lang="en-US"/>
              <a:t>As an introduction to the importance of this topic, I’m going to briefly go over some important statewide hypertension data points.</a:t>
            </a:r>
          </a:p>
          <a:p>
            <a:endParaRPr lang="en-US"/>
          </a:p>
        </p:txBody>
      </p:sp>
      <p:sp>
        <p:nvSpPr>
          <p:cNvPr id="4" name="Slide Number Placeholder 3"/>
          <p:cNvSpPr>
            <a:spLocks noGrp="1"/>
          </p:cNvSpPr>
          <p:nvPr>
            <p:ph type="sldNum" sz="quarter" idx="5"/>
          </p:nvPr>
        </p:nvSpPr>
        <p:spPr/>
        <p:txBody>
          <a:bodyPr/>
          <a:lstStyle/>
          <a:p>
            <a:fld id="{584F8AED-C36E-41F7-95DD-A1F07BDA2C6F}" type="slidenum">
              <a:rPr lang="en-US" smtClean="0"/>
              <a:t>4</a:t>
            </a:fld>
            <a:endParaRPr lang="en-US"/>
          </a:p>
        </p:txBody>
      </p:sp>
    </p:spTree>
    <p:extLst>
      <p:ext uri="{BB962C8B-B14F-4D97-AF65-F5344CB8AC3E}">
        <p14:creationId xmlns:p14="http://schemas.microsoft.com/office/powerpoint/2010/main" val="53392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As of 2020, 25% or around 129,900 Vermont adults have been diagnosed with hypertension.</a:t>
            </a:r>
          </a:p>
          <a:p>
            <a:pPr marL="171450" indent="-171450">
              <a:buFontTx/>
              <a:buChar char="-"/>
            </a:pPr>
            <a:r>
              <a:rPr lang="en-US"/>
              <a:t>You can see from this chart that the prevalence of hypertension has remained relatively unchanged over the last decade.</a:t>
            </a:r>
          </a:p>
          <a:p>
            <a:pPr marL="171450" indent="-171450">
              <a:buFontTx/>
              <a:buChar char="-"/>
            </a:pPr>
            <a:r>
              <a:rPr lang="en-US"/>
              <a:t>The hypertension prevalence among Vermont adults in 2019 is significantly lower than U.S. adults.</a:t>
            </a:r>
          </a:p>
        </p:txBody>
      </p:sp>
      <p:sp>
        <p:nvSpPr>
          <p:cNvPr id="4" name="Slide Number Placeholder 3"/>
          <p:cNvSpPr>
            <a:spLocks noGrp="1"/>
          </p:cNvSpPr>
          <p:nvPr>
            <p:ph type="sldNum" sz="quarter" idx="5"/>
          </p:nvPr>
        </p:nvSpPr>
        <p:spPr/>
        <p:txBody>
          <a:bodyPr/>
          <a:lstStyle/>
          <a:p>
            <a:fld id="{584F8AED-C36E-41F7-95DD-A1F07BDA2C6F}" type="slidenum">
              <a:rPr lang="en-US" smtClean="0"/>
              <a:t>5</a:t>
            </a:fld>
            <a:endParaRPr lang="en-US"/>
          </a:p>
        </p:txBody>
      </p:sp>
    </p:spTree>
    <p:extLst>
      <p:ext uri="{BB962C8B-B14F-4D97-AF65-F5344CB8AC3E}">
        <p14:creationId xmlns:p14="http://schemas.microsoft.com/office/powerpoint/2010/main" val="310021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Hypertension does not impact everyone the same. Hypertension is significantly more likely among Vermont adults who have any disability, have poor mental health, live at a low or middle socioeconomic status compared to those living at a high one, and it’s significantly more likely among those living in a small rural town, which are l</a:t>
            </a:r>
            <a:r>
              <a:rPr lang="en-US" sz="1200"/>
              <a:t>ow population areas of 2,500 to less than 10,000 people where 30%-50% of commuting primarily occurs in similar sized areas or areas of higher population density and urbanization,</a:t>
            </a:r>
            <a:r>
              <a:rPr lang="en-US"/>
              <a:t> compared to an urban one.</a:t>
            </a:r>
          </a:p>
        </p:txBody>
      </p:sp>
      <p:sp>
        <p:nvSpPr>
          <p:cNvPr id="4" name="Slide Number Placeholder 3"/>
          <p:cNvSpPr>
            <a:spLocks noGrp="1"/>
          </p:cNvSpPr>
          <p:nvPr>
            <p:ph type="sldNum" sz="quarter" idx="5"/>
          </p:nvPr>
        </p:nvSpPr>
        <p:spPr/>
        <p:txBody>
          <a:bodyPr/>
          <a:lstStyle/>
          <a:p>
            <a:fld id="{584F8AED-C36E-41F7-95DD-A1F07BDA2C6F}" type="slidenum">
              <a:rPr lang="en-US" smtClean="0"/>
              <a:t>6</a:t>
            </a:fld>
            <a:endParaRPr lang="en-US"/>
          </a:p>
        </p:txBody>
      </p:sp>
    </p:spTree>
    <p:extLst>
      <p:ext uri="{BB962C8B-B14F-4D97-AF65-F5344CB8AC3E}">
        <p14:creationId xmlns:p14="http://schemas.microsoft.com/office/powerpoint/2010/main" val="63397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In 2020, there were 285.9 visits for hypertension out of every 1,000 Vermont insured persons. This represents 187,066 visits among 87,225 people.</a:t>
            </a:r>
          </a:p>
          <a:p>
            <a:pPr marL="171450" indent="-171450">
              <a:buFontTx/>
              <a:buChar char="-"/>
            </a:pPr>
            <a:r>
              <a:rPr lang="en-US"/>
              <a:t>On average, there were 2.1 primary care visits per Vermont insured person in 2020.</a:t>
            </a:r>
          </a:p>
          <a:p>
            <a:pPr marL="171450" indent="-171450">
              <a:buFontTx/>
              <a:buChar char="-"/>
            </a:pPr>
            <a:r>
              <a:rPr lang="en-US"/>
              <a:t>The 2020 rate was statistically lower than all previous years from 2016 to 2019. This decrease is largely attributed to the decreased healthcare utilization during the COVID-19 pandemic. A big concern of that being whether decreased healthcare visitation led to decreased hypertension control. We have some evidence indicating that control has gone down but, we don’t have statewide data on that to be able to describe control rates among all Vermonters.</a:t>
            </a:r>
          </a:p>
        </p:txBody>
      </p:sp>
      <p:sp>
        <p:nvSpPr>
          <p:cNvPr id="4" name="Slide Number Placeholder 3"/>
          <p:cNvSpPr>
            <a:spLocks noGrp="1"/>
          </p:cNvSpPr>
          <p:nvPr>
            <p:ph type="sldNum" sz="quarter" idx="5"/>
          </p:nvPr>
        </p:nvSpPr>
        <p:spPr/>
        <p:txBody>
          <a:bodyPr/>
          <a:lstStyle/>
          <a:p>
            <a:fld id="{584F8AED-C36E-41F7-95DD-A1F07BDA2C6F}" type="slidenum">
              <a:rPr lang="en-US" smtClean="0"/>
              <a:t>7</a:t>
            </a:fld>
            <a:endParaRPr lang="en-US"/>
          </a:p>
        </p:txBody>
      </p:sp>
    </p:spTree>
    <p:extLst>
      <p:ext uri="{BB962C8B-B14F-4D97-AF65-F5344CB8AC3E}">
        <p14:creationId xmlns:p14="http://schemas.microsoft.com/office/powerpoint/2010/main" val="277689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primary cause of death, which is the immediate medical cause resulting in death, hypertension has significantly increased since 2010 but has remained statistically unchanged since 2017.</a:t>
            </a:r>
          </a:p>
          <a:p>
            <a:endParaRPr lang="en-US"/>
          </a:p>
          <a:p>
            <a:r>
              <a:rPr lang="en-US"/>
              <a:t>All hypertension-related deaths, which is any death where hypertension was the immediate cause resulting in death or a contributing factor to what was the immediate cause of death, has shown an overall ascending trend since 2010. In 2020, it significantly increased from 2019 and is statistically higher than all preceding years going back to 2010.</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indicates that the main burden of hypertension is as a contributing factor to other health issues.</a:t>
            </a:r>
          </a:p>
        </p:txBody>
      </p:sp>
      <p:sp>
        <p:nvSpPr>
          <p:cNvPr id="4" name="Slide Number Placeholder 3"/>
          <p:cNvSpPr>
            <a:spLocks noGrp="1"/>
          </p:cNvSpPr>
          <p:nvPr>
            <p:ph type="sldNum" sz="quarter" idx="5"/>
          </p:nvPr>
        </p:nvSpPr>
        <p:spPr/>
        <p:txBody>
          <a:bodyPr/>
          <a:lstStyle/>
          <a:p>
            <a:fld id="{584F8AED-C36E-41F7-95DD-A1F07BDA2C6F}" type="slidenum">
              <a:rPr lang="en-US" smtClean="0"/>
              <a:t>8</a:t>
            </a:fld>
            <a:endParaRPr lang="en-US"/>
          </a:p>
        </p:txBody>
      </p:sp>
    </p:spTree>
    <p:extLst>
      <p:ext uri="{BB962C8B-B14F-4D97-AF65-F5344CB8AC3E}">
        <p14:creationId xmlns:p14="http://schemas.microsoft.com/office/powerpoint/2010/main" val="315304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Department of Health’s Heart Disease and Diabetes Program has been partnering with 8 health centers throughout the state since 2019 to work on a number of heart disease prevention strategies including hypertension control; They include 6 FQHCs and 2 hospital-owned practices that cover about 72,000 adults between the ages of 18 and 85, around 26,000 of whom are diagnosed with hypertension. You’ll be hearing from two of these health centers shortly.</a:t>
            </a:r>
          </a:p>
          <a:p>
            <a:endParaRPr lang="en-US"/>
          </a:p>
          <a:p>
            <a:r>
              <a:rPr lang="en-US"/>
              <a:t>The proportion of partnering health centers that have implemented a self-measured blood pressure monitoring program has increased over the duration of the partnership from 67% in 2020 to 89% in 2022. </a:t>
            </a:r>
          </a:p>
          <a:p>
            <a:endParaRPr lang="en-US"/>
          </a:p>
          <a:p>
            <a:r>
              <a:rPr lang="en-US"/>
              <a:t>In order to participate in SMBP, individuals will need access to a blood pressure cuff. Some will not be able to afford to purchase their own and while some insurers, including Medicaid, will cover one, not all insurers do. Offering a blood pressure loaner cuff can provide the necessary access to facilitate self-monitoring. By 2021, the proportion of partnering health centers with a BP monitor loaner library increased to 100% and sustained at 100% in 2022.</a:t>
            </a:r>
          </a:p>
          <a:p>
            <a:endParaRPr lang="en-US"/>
          </a:p>
          <a:p>
            <a:r>
              <a:rPr lang="en-US"/>
              <a:t>Now I’m going to pass it off to my colleague Erin Carmichael from DVHA who will talk about some Medicaid specific data.</a:t>
            </a:r>
          </a:p>
        </p:txBody>
      </p:sp>
      <p:sp>
        <p:nvSpPr>
          <p:cNvPr id="4" name="Slide Number Placeholder 3"/>
          <p:cNvSpPr>
            <a:spLocks noGrp="1"/>
          </p:cNvSpPr>
          <p:nvPr>
            <p:ph type="sldNum" sz="quarter" idx="5"/>
          </p:nvPr>
        </p:nvSpPr>
        <p:spPr/>
        <p:txBody>
          <a:bodyPr/>
          <a:lstStyle/>
          <a:p>
            <a:fld id="{584F8AED-C36E-41F7-95DD-A1F07BDA2C6F}" type="slidenum">
              <a:rPr lang="en-US" smtClean="0"/>
              <a:t>9</a:t>
            </a:fld>
            <a:endParaRPr lang="en-US"/>
          </a:p>
        </p:txBody>
      </p:sp>
    </p:spTree>
    <p:extLst>
      <p:ext uri="{BB962C8B-B14F-4D97-AF65-F5344CB8AC3E}">
        <p14:creationId xmlns:p14="http://schemas.microsoft.com/office/powerpoint/2010/main" val="2038565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8FCD59-10F1-423E-8302-7E58C9878B0A}"/>
              </a:ext>
            </a:extLst>
          </p:cNvPr>
          <p:cNvSpPr>
            <a:spLocks noGrp="1"/>
          </p:cNvSpPr>
          <p:nvPr>
            <p:ph type="subTitle" idx="1" hasCustomPrompt="1"/>
          </p:nvPr>
        </p:nvSpPr>
        <p:spPr>
          <a:xfrm>
            <a:off x="1494972" y="4064000"/>
            <a:ext cx="9144000" cy="1193800"/>
          </a:xfrm>
        </p:spPr>
        <p:txBody>
          <a:bodyPr>
            <a:normAutofit/>
          </a:bodyPr>
          <a:lstStyle>
            <a:lvl1pPr marL="0" indent="0" algn="ctr">
              <a:buNone/>
              <a:defRPr sz="2200">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Position with DVHA</a:t>
            </a:r>
          </a:p>
          <a:p>
            <a:r>
              <a:rPr lang="en-US"/>
              <a:t>Date of Presentation</a:t>
            </a:r>
          </a:p>
        </p:txBody>
      </p:sp>
      <p:pic>
        <p:nvPicPr>
          <p:cNvPr id="7" name="Picture 6">
            <a:extLst>
              <a:ext uri="{FF2B5EF4-FFF2-40B4-BE49-F238E27FC236}">
                <a16:creationId xmlns:a16="http://schemas.microsoft.com/office/drawing/2014/main" id="{203BC279-7E4E-47DB-9744-ABAFF551545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441690" y="5943549"/>
            <a:ext cx="3140710" cy="828040"/>
          </a:xfrm>
          <a:prstGeom prst="rect">
            <a:avLst/>
          </a:prstGeom>
        </p:spPr>
      </p:pic>
      <p:sp>
        <p:nvSpPr>
          <p:cNvPr id="5" name="Rectangle 4">
            <a:extLst>
              <a:ext uri="{FF2B5EF4-FFF2-40B4-BE49-F238E27FC236}">
                <a16:creationId xmlns:a16="http://schemas.microsoft.com/office/drawing/2014/main" id="{4F627B28-FA7D-4B1D-9046-1175C3B9D1EC}"/>
              </a:ext>
            </a:extLst>
          </p:cNvPr>
          <p:cNvSpPr/>
          <p:nvPr userDrawn="1"/>
        </p:nvSpPr>
        <p:spPr>
          <a:xfrm>
            <a:off x="0" y="0"/>
            <a:ext cx="9652000" cy="1296394"/>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B5C48F21-5604-447D-B0BC-D21B8D49ACBE}"/>
              </a:ext>
            </a:extLst>
          </p:cNvPr>
          <p:cNvSpPr/>
          <p:nvPr userDrawn="1"/>
        </p:nvSpPr>
        <p:spPr>
          <a:xfrm>
            <a:off x="9683806" y="-994"/>
            <a:ext cx="2508196" cy="1296394"/>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BD6E1AC-5BEF-4EDF-BC7B-A6135FBB63EE}"/>
              </a:ext>
            </a:extLst>
          </p:cNvPr>
          <p:cNvSpPr>
            <a:spLocks noGrp="1"/>
          </p:cNvSpPr>
          <p:nvPr>
            <p:ph type="ctrTitle" hasCustomPrompt="1"/>
          </p:nvPr>
        </p:nvSpPr>
        <p:spPr>
          <a:xfrm>
            <a:off x="1088572" y="1944914"/>
            <a:ext cx="10058400" cy="1567543"/>
          </a:xfrm>
        </p:spPr>
        <p:txBody>
          <a:bodyPr anchor="b"/>
          <a:lstStyle>
            <a:lvl1pPr algn="ctr">
              <a:defRPr sz="4950">
                <a:ln>
                  <a:noFill/>
                </a:ln>
                <a:solidFill>
                  <a:srgbClr val="000000"/>
                </a:solidFill>
                <a:latin typeface="Franklin Gothic Demi Cond" panose="020B0706030402020204" pitchFamily="34" charset="0"/>
              </a:defRPr>
            </a:lvl1pPr>
          </a:lstStyle>
          <a:p>
            <a:r>
              <a:rPr lang="en-US"/>
              <a:t>TITLE OF PRESENTATION</a:t>
            </a:r>
          </a:p>
        </p:txBody>
      </p:sp>
    </p:spTree>
    <p:extLst>
      <p:ext uri="{BB962C8B-B14F-4D97-AF65-F5344CB8AC3E}">
        <p14:creationId xmlns:p14="http://schemas.microsoft.com/office/powerpoint/2010/main" val="802929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41813-34B7-47E6-B9AB-68917C0BBE46}"/>
              </a:ext>
            </a:extLst>
          </p:cNvPr>
          <p:cNvSpPr>
            <a:spLocks noGrp="1"/>
          </p:cNvSpPr>
          <p:nvPr>
            <p:ph idx="1"/>
          </p:nvPr>
        </p:nvSpPr>
        <p:spPr>
          <a:xfrm>
            <a:off x="838200" y="1602557"/>
            <a:ext cx="10515600" cy="4080791"/>
          </a:xfrm>
        </p:spPr>
        <p:txBody>
          <a:bodyPr>
            <a:normAutofit/>
          </a:bodyPr>
          <a:lstStyle>
            <a:lvl1pPr>
              <a:defRPr sz="2400">
                <a:latin typeface="Palatino Linotype" panose="02040502050505030304" pitchFamily="18" charset="0"/>
              </a:defRPr>
            </a:lvl1pPr>
            <a:lvl2pPr>
              <a:defRPr sz="2400">
                <a:latin typeface="Palatino Linotype" panose="02040502050505030304" pitchFamily="18" charset="0"/>
              </a:defRPr>
            </a:lvl2pPr>
            <a:lvl3pPr>
              <a:defRPr sz="2400">
                <a:latin typeface="Palatino Linotype" panose="02040502050505030304" pitchFamily="18" charset="0"/>
              </a:defRPr>
            </a:lvl3pPr>
            <a:lvl4pPr>
              <a:defRPr sz="2400">
                <a:latin typeface="Palatino Linotype" panose="02040502050505030304" pitchFamily="18" charset="0"/>
              </a:defRPr>
            </a:lvl4pPr>
            <a:lvl5pPr>
              <a:defRPr sz="240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B26B0C2-5774-4A6F-AA64-C283B4678F6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442094" y="5941203"/>
            <a:ext cx="3140710" cy="828040"/>
          </a:xfrm>
          <a:prstGeom prst="rect">
            <a:avLst/>
          </a:prstGeom>
        </p:spPr>
      </p:pic>
      <p:sp>
        <p:nvSpPr>
          <p:cNvPr id="6" name="Date Placeholder 3">
            <a:extLst>
              <a:ext uri="{FF2B5EF4-FFF2-40B4-BE49-F238E27FC236}">
                <a16:creationId xmlns:a16="http://schemas.microsoft.com/office/drawing/2014/main" id="{926FC836-33E4-43A6-8979-ACFCFB611A42}"/>
              </a:ext>
            </a:extLst>
          </p:cNvPr>
          <p:cNvSpPr>
            <a:spLocks noGrp="1"/>
          </p:cNvSpPr>
          <p:nvPr>
            <p:ph type="dt" sz="half" idx="10"/>
          </p:nvPr>
        </p:nvSpPr>
        <p:spPr>
          <a:xfrm>
            <a:off x="226545" y="6356350"/>
            <a:ext cx="2743200" cy="365125"/>
          </a:xfrm>
        </p:spPr>
        <p:txBody>
          <a:bodyPr/>
          <a:lstStyle>
            <a:lvl1pPr>
              <a:defRPr sz="2200">
                <a:latin typeface="Gill Sans MT" panose="020B0502020104020203" pitchFamily="34" charset="0"/>
              </a:defRPr>
            </a:lvl1pPr>
          </a:lstStyle>
          <a:p>
            <a:r>
              <a:rPr lang="en-US"/>
              <a:t>Date</a:t>
            </a:r>
          </a:p>
        </p:txBody>
      </p:sp>
      <p:sp>
        <p:nvSpPr>
          <p:cNvPr id="8" name="Rectangle 7">
            <a:extLst>
              <a:ext uri="{FF2B5EF4-FFF2-40B4-BE49-F238E27FC236}">
                <a16:creationId xmlns:a16="http://schemas.microsoft.com/office/drawing/2014/main" id="{BAE5813B-4A7D-408F-8388-A5E92EDFE1AE}"/>
              </a:ext>
            </a:extLst>
          </p:cNvPr>
          <p:cNvSpPr/>
          <p:nvPr userDrawn="1"/>
        </p:nvSpPr>
        <p:spPr>
          <a:xfrm>
            <a:off x="0" y="0"/>
            <a:ext cx="9652000" cy="1296394"/>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9F6FD821-36C6-40FB-BB93-594E3A34B1BF}"/>
              </a:ext>
            </a:extLst>
          </p:cNvPr>
          <p:cNvSpPr/>
          <p:nvPr userDrawn="1"/>
        </p:nvSpPr>
        <p:spPr>
          <a:xfrm>
            <a:off x="9683806" y="-994"/>
            <a:ext cx="2508196" cy="1296394"/>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A3E1E771-5B2A-4EA6-911C-D0D192A2012A}"/>
              </a:ext>
            </a:extLst>
          </p:cNvPr>
          <p:cNvSpPr>
            <a:spLocks noGrp="1"/>
          </p:cNvSpPr>
          <p:nvPr>
            <p:ph type="ctrTitle" hasCustomPrompt="1"/>
          </p:nvPr>
        </p:nvSpPr>
        <p:spPr>
          <a:xfrm>
            <a:off x="0" y="0"/>
            <a:ext cx="9652000" cy="1262743"/>
          </a:xfrm>
        </p:spPr>
        <p:txBody>
          <a:bodyPr anchor="b" anchorCtr="0">
            <a:normAutofit/>
          </a:bodyPr>
          <a:lstStyle>
            <a:lvl1pPr algn="l">
              <a:defRPr sz="5000">
                <a:ln>
                  <a:noFill/>
                </a:ln>
                <a:solidFill>
                  <a:schemeClr val="bg1"/>
                </a:solidFill>
                <a:latin typeface="Franklin Gothic Demi Cond" panose="020B0706030402020204" pitchFamily="34" charset="0"/>
              </a:defRPr>
            </a:lvl1pPr>
          </a:lstStyle>
          <a:p>
            <a:r>
              <a:rPr lang="en-US"/>
              <a:t>TITLE OF SLIDE</a:t>
            </a:r>
          </a:p>
        </p:txBody>
      </p:sp>
      <p:sp>
        <p:nvSpPr>
          <p:cNvPr id="12" name="TextBox 11">
            <a:extLst>
              <a:ext uri="{FF2B5EF4-FFF2-40B4-BE49-F238E27FC236}">
                <a16:creationId xmlns:a16="http://schemas.microsoft.com/office/drawing/2014/main" id="{8EBEEA3D-23B9-464F-B2C9-51E90C607147}"/>
              </a:ext>
            </a:extLst>
          </p:cNvPr>
          <p:cNvSpPr txBox="1"/>
          <p:nvPr userDrawn="1"/>
        </p:nvSpPr>
        <p:spPr>
          <a:xfrm>
            <a:off x="10357945" y="457200"/>
            <a:ext cx="1072056" cy="584775"/>
          </a:xfrm>
          <a:prstGeom prst="rect">
            <a:avLst/>
          </a:prstGeom>
          <a:noFill/>
        </p:spPr>
        <p:txBody>
          <a:bodyPr wrap="square" rtlCol="0">
            <a:spAutoFit/>
          </a:bodyPr>
          <a:lstStyle/>
          <a:p>
            <a:pPr algn="ctr"/>
            <a:fld id="{24458F42-FA3C-44D6-A588-A1608EAAB4ED}" type="slidenum">
              <a:rPr lang="en-US" sz="3200" smtClean="0">
                <a:solidFill>
                  <a:schemeClr val="bg1"/>
                </a:solidFill>
                <a:latin typeface="Franklin Gothic Demi Cond" panose="020B0706030402020204" pitchFamily="34" charset="0"/>
              </a:rPr>
              <a:t>‹#›</a:t>
            </a:fld>
            <a:endParaRPr lang="en-US" sz="320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343548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0893E-DEE0-4ADB-9049-E9E940F6A902}"/>
              </a:ext>
            </a:extLst>
          </p:cNvPr>
          <p:cNvSpPr>
            <a:spLocks noGrp="1"/>
          </p:cNvSpPr>
          <p:nvPr>
            <p:ph sz="half" idx="1"/>
          </p:nvPr>
        </p:nvSpPr>
        <p:spPr>
          <a:xfrm>
            <a:off x="838200" y="1602557"/>
            <a:ext cx="5181600" cy="4080791"/>
          </a:xfrm>
        </p:spPr>
        <p:txBody>
          <a:bodyPr>
            <a:normAutofit/>
          </a:bodyPr>
          <a:lstStyle>
            <a:lvl1pPr>
              <a:defRPr sz="2400">
                <a:latin typeface="Palatino Linotype" panose="02040502050505030304" pitchFamily="18" charset="0"/>
              </a:defRPr>
            </a:lvl1pPr>
            <a:lvl2pPr>
              <a:defRPr sz="2400">
                <a:latin typeface="Palatino Linotype" panose="02040502050505030304" pitchFamily="18" charset="0"/>
              </a:defRPr>
            </a:lvl2pPr>
            <a:lvl3pPr>
              <a:defRPr sz="2400">
                <a:latin typeface="Palatino Linotype" panose="02040502050505030304" pitchFamily="18" charset="0"/>
              </a:defRPr>
            </a:lvl3pPr>
            <a:lvl4pPr>
              <a:defRPr sz="2400">
                <a:latin typeface="Palatino Linotype" panose="02040502050505030304" pitchFamily="18" charset="0"/>
              </a:defRPr>
            </a:lvl4pPr>
            <a:lvl5pPr>
              <a:defRPr sz="240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158D9F-FFB0-414D-B2F5-129CA9C0C0CE}"/>
              </a:ext>
            </a:extLst>
          </p:cNvPr>
          <p:cNvSpPr>
            <a:spLocks noGrp="1"/>
          </p:cNvSpPr>
          <p:nvPr>
            <p:ph sz="half" idx="2"/>
          </p:nvPr>
        </p:nvSpPr>
        <p:spPr>
          <a:xfrm>
            <a:off x="6172200" y="1602557"/>
            <a:ext cx="5181600" cy="4080791"/>
          </a:xfrm>
        </p:spPr>
        <p:txBody>
          <a:bodyPr>
            <a:normAutofit/>
          </a:bodyPr>
          <a:lstStyle>
            <a:lvl1pPr>
              <a:defRPr sz="2400">
                <a:latin typeface="Palatino Linotype" panose="02040502050505030304" pitchFamily="18" charset="0"/>
              </a:defRPr>
            </a:lvl1pPr>
            <a:lvl2pPr>
              <a:defRPr sz="2400">
                <a:latin typeface="Palatino Linotype" panose="02040502050505030304" pitchFamily="18" charset="0"/>
              </a:defRPr>
            </a:lvl2pPr>
            <a:lvl3pPr>
              <a:defRPr sz="2400">
                <a:latin typeface="Palatino Linotype" panose="02040502050505030304" pitchFamily="18" charset="0"/>
              </a:defRPr>
            </a:lvl3pPr>
            <a:lvl4pPr>
              <a:defRPr sz="2400">
                <a:latin typeface="Palatino Linotype" panose="02040502050505030304" pitchFamily="18" charset="0"/>
              </a:defRPr>
            </a:lvl4pPr>
            <a:lvl5pPr>
              <a:defRPr sz="2400">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14FFA56-1D9F-4E99-94D4-40B55E434F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446671" y="5948975"/>
            <a:ext cx="3140710" cy="828040"/>
          </a:xfrm>
          <a:prstGeom prst="rect">
            <a:avLst/>
          </a:prstGeom>
        </p:spPr>
      </p:pic>
      <p:sp>
        <p:nvSpPr>
          <p:cNvPr id="7" name="Date Placeholder 4">
            <a:extLst>
              <a:ext uri="{FF2B5EF4-FFF2-40B4-BE49-F238E27FC236}">
                <a16:creationId xmlns:a16="http://schemas.microsoft.com/office/drawing/2014/main" id="{18BE2A45-EB12-4CC6-8C8F-60C3D489DDD9}"/>
              </a:ext>
            </a:extLst>
          </p:cNvPr>
          <p:cNvSpPr>
            <a:spLocks noGrp="1"/>
          </p:cNvSpPr>
          <p:nvPr>
            <p:ph type="dt" sz="half" idx="10"/>
          </p:nvPr>
        </p:nvSpPr>
        <p:spPr>
          <a:xfrm>
            <a:off x="198835" y="6356350"/>
            <a:ext cx="2743200" cy="365125"/>
          </a:xfrm>
        </p:spPr>
        <p:txBody>
          <a:bodyPr/>
          <a:lstStyle>
            <a:lvl1pPr>
              <a:defRPr sz="2000">
                <a:latin typeface="Gill Sans MT" panose="020B0502020104020203" pitchFamily="34" charset="0"/>
              </a:defRPr>
            </a:lvl1pPr>
          </a:lstStyle>
          <a:p>
            <a:r>
              <a:rPr lang="en-US"/>
              <a:t>Date</a:t>
            </a:r>
          </a:p>
        </p:txBody>
      </p:sp>
      <p:sp>
        <p:nvSpPr>
          <p:cNvPr id="9" name="Rectangle 8">
            <a:extLst>
              <a:ext uri="{FF2B5EF4-FFF2-40B4-BE49-F238E27FC236}">
                <a16:creationId xmlns:a16="http://schemas.microsoft.com/office/drawing/2014/main" id="{D64117C8-E1C4-4B56-9045-F717FC5639E2}"/>
              </a:ext>
            </a:extLst>
          </p:cNvPr>
          <p:cNvSpPr/>
          <p:nvPr userDrawn="1"/>
        </p:nvSpPr>
        <p:spPr>
          <a:xfrm>
            <a:off x="0" y="0"/>
            <a:ext cx="9652000" cy="1296394"/>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99AE10E8-8353-4373-915F-81C932C3A8EF}"/>
              </a:ext>
            </a:extLst>
          </p:cNvPr>
          <p:cNvSpPr/>
          <p:nvPr userDrawn="1"/>
        </p:nvSpPr>
        <p:spPr>
          <a:xfrm>
            <a:off x="9683806" y="-994"/>
            <a:ext cx="2508196" cy="1296394"/>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7B294C08-4C65-4044-BD99-3F53B7DB6EF3}"/>
              </a:ext>
            </a:extLst>
          </p:cNvPr>
          <p:cNvSpPr>
            <a:spLocks noGrp="1"/>
          </p:cNvSpPr>
          <p:nvPr>
            <p:ph type="ctrTitle" hasCustomPrompt="1"/>
          </p:nvPr>
        </p:nvSpPr>
        <p:spPr>
          <a:xfrm>
            <a:off x="0" y="0"/>
            <a:ext cx="9652000" cy="1262743"/>
          </a:xfrm>
        </p:spPr>
        <p:txBody>
          <a:bodyPr anchor="b">
            <a:normAutofit/>
          </a:bodyPr>
          <a:lstStyle>
            <a:lvl1pPr algn="l">
              <a:defRPr sz="5000">
                <a:ln>
                  <a:noFill/>
                </a:ln>
                <a:solidFill>
                  <a:schemeClr val="bg1"/>
                </a:solidFill>
                <a:latin typeface="Franklin Gothic Demi Cond" panose="020B0706030402020204" pitchFamily="34" charset="0"/>
              </a:defRPr>
            </a:lvl1pPr>
          </a:lstStyle>
          <a:p>
            <a:r>
              <a:rPr lang="en-US"/>
              <a:t>TITLE OF SLIDE</a:t>
            </a:r>
          </a:p>
        </p:txBody>
      </p:sp>
      <p:sp>
        <p:nvSpPr>
          <p:cNvPr id="13" name="TextBox 12">
            <a:extLst>
              <a:ext uri="{FF2B5EF4-FFF2-40B4-BE49-F238E27FC236}">
                <a16:creationId xmlns:a16="http://schemas.microsoft.com/office/drawing/2014/main" id="{91842507-5FB2-445A-8720-E3492BB378EC}"/>
              </a:ext>
            </a:extLst>
          </p:cNvPr>
          <p:cNvSpPr txBox="1"/>
          <p:nvPr userDrawn="1"/>
        </p:nvSpPr>
        <p:spPr>
          <a:xfrm>
            <a:off x="10357945" y="457200"/>
            <a:ext cx="1072056" cy="584775"/>
          </a:xfrm>
          <a:prstGeom prst="rect">
            <a:avLst/>
          </a:prstGeom>
          <a:noFill/>
        </p:spPr>
        <p:txBody>
          <a:bodyPr wrap="square" rtlCol="0">
            <a:spAutoFit/>
          </a:bodyPr>
          <a:lstStyle/>
          <a:p>
            <a:pPr algn="ctr"/>
            <a:fld id="{24458F42-FA3C-44D6-A588-A1608EAAB4ED}" type="slidenum">
              <a:rPr lang="en-US" sz="3200" smtClean="0">
                <a:solidFill>
                  <a:schemeClr val="bg1"/>
                </a:solidFill>
                <a:latin typeface="Franklin Gothic Demi Cond" panose="020B0706030402020204" pitchFamily="34" charset="0"/>
              </a:rPr>
              <a:t>‹#›</a:t>
            </a:fld>
            <a:endParaRPr lang="en-US" sz="320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338304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7624" y="2971800"/>
            <a:ext cx="10972800" cy="1143000"/>
          </a:xfrm>
        </p:spPr>
        <p:txBody>
          <a:bodyPr/>
          <a:lstStyle>
            <a:lvl1pPr>
              <a:defRPr b="0">
                <a:solidFill>
                  <a:srgbClr val="583A21"/>
                </a:solidFill>
                <a:latin typeface="Trebuchet MS" pitchFamily="34"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304" y="426121"/>
            <a:ext cx="4569440" cy="226333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42732"/>
            <a:ext cx="12192000" cy="161369"/>
          </a:xfrm>
          <a:prstGeom prst="rect">
            <a:avLst/>
          </a:prstGeom>
        </p:spPr>
      </p:pic>
    </p:spTree>
    <p:extLst>
      <p:ext uri="{BB962C8B-B14F-4D97-AF65-F5344CB8AC3E}">
        <p14:creationId xmlns:p14="http://schemas.microsoft.com/office/powerpoint/2010/main" val="338772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56000" y="591743"/>
            <a:ext cx="8128000" cy="1066800"/>
          </a:xfrm>
        </p:spPr>
        <p:txBody>
          <a:bodyPr>
            <a:noAutofit/>
          </a:bodyPr>
          <a:lstStyle>
            <a:lvl1pPr>
              <a:defRPr sz="4400" b="0">
                <a:solidFill>
                  <a:srgbClr val="583A21"/>
                </a:solidFill>
                <a:latin typeface="Trebuchet MS" pitchFamily="34" charset="0"/>
              </a:defRPr>
            </a:lvl1pPr>
          </a:lstStyle>
          <a:p>
            <a:r>
              <a:rPr lang="en-US"/>
              <a:t>Click to edit Master title style</a:t>
            </a:r>
          </a:p>
        </p:txBody>
      </p:sp>
      <p:sp>
        <p:nvSpPr>
          <p:cNvPr id="3" name="Subtitle 2"/>
          <p:cNvSpPr>
            <a:spLocks noGrp="1"/>
          </p:cNvSpPr>
          <p:nvPr>
            <p:ph type="subTitle" idx="1"/>
          </p:nvPr>
        </p:nvSpPr>
        <p:spPr>
          <a:xfrm>
            <a:off x="508000" y="2133600"/>
            <a:ext cx="11176000" cy="3992563"/>
          </a:xfrm>
        </p:spPr>
        <p:txBody>
          <a:bodyPr>
            <a:normAutofit/>
          </a:bodyPr>
          <a:lstStyle>
            <a:lvl1pPr marL="0" indent="0" algn="ctr">
              <a:buNone/>
              <a:defRPr sz="2800">
                <a:solidFill>
                  <a:srgbClr val="4A87B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445761"/>
            <a:ext cx="2743200" cy="1358764"/>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26164"/>
            <a:ext cx="12192000" cy="161369"/>
          </a:xfrm>
          <a:prstGeom prst="rect">
            <a:avLst/>
          </a:prstGeom>
        </p:spPr>
      </p:pic>
    </p:spTree>
    <p:extLst>
      <p:ext uri="{BB962C8B-B14F-4D97-AF65-F5344CB8AC3E}">
        <p14:creationId xmlns:p14="http://schemas.microsoft.com/office/powerpoint/2010/main" val="2228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0" y="591508"/>
            <a:ext cx="8026400" cy="1067270"/>
          </a:xfrm>
        </p:spPr>
        <p:txBody>
          <a:bodyPr/>
          <a:lstStyle>
            <a:lvl1pPr>
              <a:defRPr>
                <a:solidFill>
                  <a:srgbClr val="583A21"/>
                </a:solidFill>
                <a:latin typeface="Trebuchet MS" pitchFamily="34" charset="0"/>
              </a:defRPr>
            </a:lvl1pPr>
          </a:lstStyle>
          <a:p>
            <a:r>
              <a:rPr lang="en-US"/>
              <a:t>Click to edit Master title style</a:t>
            </a:r>
          </a:p>
        </p:txBody>
      </p:sp>
      <p:sp>
        <p:nvSpPr>
          <p:cNvPr id="3" name="Content Placeholder 2"/>
          <p:cNvSpPr>
            <a:spLocks noGrp="1"/>
          </p:cNvSpPr>
          <p:nvPr>
            <p:ph idx="1"/>
          </p:nvPr>
        </p:nvSpPr>
        <p:spPr>
          <a:xfrm>
            <a:off x="609600" y="1981201"/>
            <a:ext cx="10972800" cy="4144963"/>
          </a:xfrm>
        </p:spPr>
        <p:txBody>
          <a:bodyPr/>
          <a:lstStyle>
            <a:lvl1pPr>
              <a:defRPr>
                <a:solidFill>
                  <a:srgbClr val="4A87B1"/>
                </a:solidFill>
              </a:defRPr>
            </a:lvl1pPr>
            <a:lvl2pPr>
              <a:defRPr>
                <a:solidFill>
                  <a:srgbClr val="4A87B1"/>
                </a:solidFill>
              </a:defRPr>
            </a:lvl2pPr>
            <a:lvl3pPr>
              <a:defRPr>
                <a:solidFill>
                  <a:srgbClr val="96B83B"/>
                </a:solidFill>
              </a:defRPr>
            </a:lvl3pPr>
            <a:lvl4pPr>
              <a:defRPr>
                <a:solidFill>
                  <a:srgbClr val="625887"/>
                </a:solidFill>
              </a:defRPr>
            </a:lvl4pPr>
            <a:lvl5pPr>
              <a:defRPr>
                <a:solidFill>
                  <a:srgbClr val="E0983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6164"/>
            <a:ext cx="12192000" cy="16136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000" y="445761"/>
            <a:ext cx="2743200" cy="1358764"/>
          </a:xfrm>
          <a:prstGeom prst="rect">
            <a:avLst/>
          </a:prstGeom>
        </p:spPr>
      </p:pic>
    </p:spTree>
    <p:extLst>
      <p:ext uri="{BB962C8B-B14F-4D97-AF65-F5344CB8AC3E}">
        <p14:creationId xmlns:p14="http://schemas.microsoft.com/office/powerpoint/2010/main" val="49164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86BAA-2AC4-4E1B-A085-2258FE089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BF3E2-B8AE-44C1-BC57-2CB14F9BA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A2AC9-FD58-4F69-84AF-AB2DE9996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alatino Linotype" panose="02040502050505030304" pitchFamily="18" charset="0"/>
              </a:defRPr>
            </a:lvl1pPr>
          </a:lstStyle>
          <a:p>
            <a:r>
              <a:rPr lang="en-US"/>
              <a:t>Date</a:t>
            </a:r>
          </a:p>
        </p:txBody>
      </p:sp>
      <p:sp>
        <p:nvSpPr>
          <p:cNvPr id="5" name="Footer Placeholder 4">
            <a:extLst>
              <a:ext uri="{FF2B5EF4-FFF2-40B4-BE49-F238E27FC236}">
                <a16:creationId xmlns:a16="http://schemas.microsoft.com/office/drawing/2014/main" id="{5EF2DFF7-FDD5-413A-989B-590523EC72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alatino Linotype" panose="02040502050505030304" pitchFamily="18" charset="0"/>
              </a:defRPr>
            </a:lvl1pPr>
          </a:lstStyle>
          <a:p>
            <a:endParaRPr lang="en-US"/>
          </a:p>
        </p:txBody>
      </p:sp>
      <p:sp>
        <p:nvSpPr>
          <p:cNvPr id="6" name="Slide Number Placeholder 5">
            <a:extLst>
              <a:ext uri="{FF2B5EF4-FFF2-40B4-BE49-F238E27FC236}">
                <a16:creationId xmlns:a16="http://schemas.microsoft.com/office/drawing/2014/main" id="{29D8A244-D513-470C-86B1-1BDC84B6D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alatino Linotype" panose="02040502050505030304" pitchFamily="18" charset="0"/>
              </a:defRPr>
            </a:lvl1pPr>
          </a:lstStyle>
          <a:p>
            <a:fld id="{E2A9252D-BEF2-4E6A-B0CD-C6C5B3BFF1C0}" type="slidenum">
              <a:rPr lang="en-US" smtClean="0"/>
              <a:pPr/>
              <a:t>‹#›</a:t>
            </a:fld>
            <a:endParaRPr lang="en-US"/>
          </a:p>
        </p:txBody>
      </p:sp>
    </p:spTree>
    <p:extLst>
      <p:ext uri="{BB962C8B-B14F-4D97-AF65-F5344CB8AC3E}">
        <p14:creationId xmlns:p14="http://schemas.microsoft.com/office/powerpoint/2010/main" val="392058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C7C9F-6031-42DE-AFBA-DCAD2D1E7F97}" type="datetimeFigureOut">
              <a:rPr lang="en-US" smtClean="0"/>
              <a:t>1/10/2023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E33E4-C6B0-42FF-B0B5-A4A18B41CF7D}"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126164"/>
            <a:ext cx="12192000" cy="161369"/>
          </a:xfrm>
          <a:prstGeom prst="rect">
            <a:avLst/>
          </a:prstGeom>
        </p:spPr>
      </p:pic>
    </p:spTree>
    <p:extLst>
      <p:ext uri="{BB962C8B-B14F-4D97-AF65-F5344CB8AC3E}">
        <p14:creationId xmlns:p14="http://schemas.microsoft.com/office/powerpoint/2010/main" val="401012272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vha.vermont.gov/sites/dvha/files/documents/providers/Forms/BloodPressureSet-Up%20for_web.pdf" TargetMode="External"/><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dvha.vermont.gov/sites/dvha/files/doc_library/HTN%20Provider%20%20Patient%20Tip%20Sheets%20FINAL%2009_26_2022.pdf" TargetMode="External"/><Relationship Id="rId4" Type="http://schemas.openxmlformats.org/officeDocument/2006/relationships/hyperlink" Target="http://www.MyHealthyVT.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vha.vermont.gov/sites/dvha/files/documents/providers/Forms/BloodPressureSet-Up%20for_web.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view.officeapps.live.com/op/view.aspx?src=https%3A%2F%2Fdvha.vermont.gov%2Fsites%2Fdvha%2Ffiles%2Fdoc_library%2FMedical%2520Necessity%2520General%2520for%2520web_1.docx&amp;wdOrigin=BROWSELI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millionhearts.hhs.gov/files/MH_SMBP_Clinicians.pdf" TargetMode="External"/><Relationship Id="rId3" Type="http://schemas.openxmlformats.org/officeDocument/2006/relationships/hyperlink" Target="https://www.ama-assn.org/system/files/2020-11/smbp-cuff-selection.pdf" TargetMode="External"/><Relationship Id="rId7" Type="http://schemas.openxmlformats.org/officeDocument/2006/relationships/hyperlink" Target="https://dvha.vermont.gov/sites/dvha/files/doc_library/HTN%20Provider%20%20Patient%20Tip%20Sheets%20FINAL%2009_26_2022.pdf" TargetMode="External"/><Relationship Id="rId2" Type="http://schemas.openxmlformats.org/officeDocument/2006/relationships/hyperlink" Target="https://dvha.vermont.gov/sites/dvha/files/documents/providers/Forms/BloodPressureSet-Up%20for_web.pdf" TargetMode="External"/><Relationship Id="rId1" Type="http://schemas.openxmlformats.org/officeDocument/2006/relationships/slideLayout" Target="../slideLayouts/slideLayout2.xml"/><Relationship Id="rId6" Type="http://schemas.openxmlformats.org/officeDocument/2006/relationships/hyperlink" Target="https://www.myhealthyvt.org/" TargetMode="External"/><Relationship Id="rId5" Type="http://schemas.openxmlformats.org/officeDocument/2006/relationships/hyperlink" Target="https://www.ahajournals.org/doi/full/10.1161/HYP.0000000000000087?rfr_dat=cr_pub++0pubmed&amp;url_ver=Z39.88-2003&amp;rfr_id=ori%3Arid%3Acrossref.org" TargetMode="External"/><Relationship Id="rId4" Type="http://schemas.openxmlformats.org/officeDocument/2006/relationships/hyperlink" Target="http://vtmedicaid.com/assets/resources/ProviderRepMap.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rin.carmichael@vermont.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Rebecca.OReilly@vermon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AB2544-0A31-4D48-8DD6-EDDC1ABE1E57}"/>
              </a:ext>
            </a:extLst>
          </p:cNvPr>
          <p:cNvSpPr>
            <a:spLocks noGrp="1"/>
          </p:cNvSpPr>
          <p:nvPr>
            <p:ph type="subTitle" idx="1"/>
          </p:nvPr>
        </p:nvSpPr>
        <p:spPr>
          <a:xfrm>
            <a:off x="1524000" y="3342285"/>
            <a:ext cx="9356333" cy="3168869"/>
          </a:xfrm>
        </p:spPr>
        <p:txBody>
          <a:bodyPr>
            <a:noAutofit/>
          </a:bodyPr>
          <a:lstStyle/>
          <a:p>
            <a:pPr>
              <a:lnSpc>
                <a:spcPct val="100000"/>
              </a:lnSpc>
              <a:spcBef>
                <a:spcPts val="0"/>
              </a:spcBef>
            </a:pPr>
            <a:r>
              <a:rPr lang="en-US" sz="2400">
                <a:latin typeface="Arial" panose="020B0604020202020204" pitchFamily="34" charset="0"/>
                <a:cs typeface="Arial" panose="020B0604020202020204" pitchFamily="34" charset="0"/>
              </a:rPr>
              <a:t>A Presentation for the Provider Community</a:t>
            </a:r>
          </a:p>
          <a:p>
            <a:pPr>
              <a:lnSpc>
                <a:spcPct val="100000"/>
              </a:lnSpc>
              <a:spcBef>
                <a:spcPts val="0"/>
              </a:spcBef>
            </a:pPr>
            <a:r>
              <a:rPr lang="en-US">
                <a:latin typeface="Arial" panose="020B0604020202020204" pitchFamily="34" charset="0"/>
                <a:cs typeface="Arial" panose="020B0604020202020204" pitchFamily="34" charset="0"/>
              </a:rPr>
              <a:t>Developed by: </a:t>
            </a:r>
          </a:p>
          <a:p>
            <a:pPr>
              <a:lnSpc>
                <a:spcPct val="100000"/>
              </a:lnSpc>
              <a:spcBef>
                <a:spcPts val="0"/>
              </a:spcBef>
            </a:pPr>
            <a:endParaRPr lang="en-US">
              <a:latin typeface="Arial" panose="020B0604020202020204" pitchFamily="34" charset="0"/>
              <a:cs typeface="Arial" panose="020B0604020202020204" pitchFamily="34" charset="0"/>
            </a:endParaRPr>
          </a:p>
          <a:p>
            <a:pPr>
              <a:lnSpc>
                <a:spcPct val="100000"/>
              </a:lnSpc>
              <a:spcBef>
                <a:spcPts val="0"/>
              </a:spcBef>
            </a:pPr>
            <a:r>
              <a:rPr lang="en-US">
                <a:latin typeface="Arial" panose="020B0604020202020204" pitchFamily="34" charset="0"/>
                <a:cs typeface="Arial" panose="020B0604020202020204" pitchFamily="34" charset="0"/>
              </a:rPr>
              <a:t>Department of Vermont Health Access (DVHA)</a:t>
            </a:r>
          </a:p>
          <a:p>
            <a:pPr>
              <a:lnSpc>
                <a:spcPct val="100000"/>
              </a:lnSpc>
              <a:spcBef>
                <a:spcPts val="0"/>
              </a:spcBef>
            </a:pPr>
            <a:r>
              <a:rPr lang="en-US">
                <a:latin typeface="Arial" panose="020B0604020202020204" pitchFamily="34" charset="0"/>
                <a:cs typeface="Arial" panose="020B0604020202020204" pitchFamily="34" charset="0"/>
              </a:rPr>
              <a:t>Vermont Department of Health (VDH) + Community Partners</a:t>
            </a:r>
          </a:p>
          <a:p>
            <a:pPr>
              <a:lnSpc>
                <a:spcPct val="100000"/>
              </a:lnSpc>
              <a:spcBef>
                <a:spcPts val="0"/>
              </a:spcBef>
            </a:pPr>
            <a:r>
              <a:rPr lang="en-US">
                <a:latin typeface="Arial" panose="020B0604020202020204" pitchFamily="34" charset="0"/>
                <a:cs typeface="Arial" panose="020B0604020202020204" pitchFamily="34" charset="0"/>
              </a:rPr>
              <a:t>Vermont Chronic Care Initiative (VCCI)</a:t>
            </a:r>
          </a:p>
          <a:p>
            <a:pPr>
              <a:lnSpc>
                <a:spcPct val="100000"/>
              </a:lnSpc>
              <a:spcBef>
                <a:spcPts val="0"/>
              </a:spcBef>
            </a:pPr>
            <a:r>
              <a:rPr lang="en-US">
                <a:latin typeface="Arial" panose="020B0604020202020204" pitchFamily="34" charset="0"/>
                <a:cs typeface="Arial" panose="020B0604020202020204" pitchFamily="34" charset="0"/>
              </a:rPr>
              <a:t>OneCare Vermont (OCV)</a:t>
            </a:r>
          </a:p>
          <a:p>
            <a:pPr>
              <a:lnSpc>
                <a:spcPct val="100000"/>
              </a:lnSpc>
              <a:spcBef>
                <a:spcPts val="0"/>
              </a:spcBef>
            </a:pPr>
            <a:endParaRPr lang="en-US" sz="2400" b="1">
              <a:latin typeface="Arial" panose="020B0604020202020204" pitchFamily="34" charset="0"/>
              <a:cs typeface="Arial" panose="020B0604020202020204" pitchFamily="34" charset="0"/>
            </a:endParaRPr>
          </a:p>
          <a:p>
            <a:pPr>
              <a:lnSpc>
                <a:spcPct val="100000"/>
              </a:lnSpc>
              <a:spcBef>
                <a:spcPts val="0"/>
              </a:spcBef>
            </a:pPr>
            <a:r>
              <a:rPr lang="en-US" sz="2400" b="1">
                <a:latin typeface="Arial" panose="020B0604020202020204" pitchFamily="34" charset="0"/>
                <a:cs typeface="Arial" panose="020B0604020202020204" pitchFamily="34" charset="0"/>
              </a:rPr>
              <a:t>1/12/23</a:t>
            </a:r>
          </a:p>
        </p:txBody>
      </p:sp>
      <p:sp>
        <p:nvSpPr>
          <p:cNvPr id="5" name="Title 4">
            <a:extLst>
              <a:ext uri="{FF2B5EF4-FFF2-40B4-BE49-F238E27FC236}">
                <a16:creationId xmlns:a16="http://schemas.microsoft.com/office/drawing/2014/main" id="{F1A3BFF0-CFF4-4577-9CDA-3561CCBD94B1}"/>
              </a:ext>
            </a:extLst>
          </p:cNvPr>
          <p:cNvSpPr>
            <a:spLocks noGrp="1"/>
          </p:cNvSpPr>
          <p:nvPr>
            <p:ph type="ctrTitle"/>
          </p:nvPr>
        </p:nvSpPr>
        <p:spPr>
          <a:xfrm>
            <a:off x="1088572" y="1380636"/>
            <a:ext cx="10058400" cy="1567543"/>
          </a:xfrm>
        </p:spPr>
        <p:txBody>
          <a:bodyPr>
            <a:normAutofit/>
          </a:bodyPr>
          <a:lstStyle/>
          <a:p>
            <a:r>
              <a:rPr lang="en-US" sz="5400">
                <a:latin typeface="Arial" panose="020B0604020202020204" pitchFamily="34" charset="0"/>
                <a:cs typeface="Arial" panose="020B0604020202020204" pitchFamily="34" charset="0"/>
              </a:rPr>
              <a:t>Managing Hypertension</a:t>
            </a:r>
          </a:p>
        </p:txBody>
      </p:sp>
      <p:pic>
        <p:nvPicPr>
          <p:cNvPr id="6" name="Picture 5" descr="A picture containing text&#10;&#10;Description automatically generated">
            <a:extLst>
              <a:ext uri="{FF2B5EF4-FFF2-40B4-BE49-F238E27FC236}">
                <a16:creationId xmlns:a16="http://schemas.microsoft.com/office/drawing/2014/main" id="{CA20490D-0F1C-81E8-7F98-264A1D2C1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33" y="5876543"/>
            <a:ext cx="2863705" cy="981457"/>
          </a:xfrm>
          <a:prstGeom prst="rect">
            <a:avLst/>
          </a:prstGeom>
        </p:spPr>
      </p:pic>
    </p:spTree>
    <p:extLst>
      <p:ext uri="{BB962C8B-B14F-4D97-AF65-F5344CB8AC3E}">
        <p14:creationId xmlns:p14="http://schemas.microsoft.com/office/powerpoint/2010/main" val="41218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2F1E5E6-A090-401A-B996-87BE575CE121}"/>
              </a:ext>
            </a:extLst>
          </p:cNvPr>
          <p:cNvSpPr>
            <a:spLocks noGrp="1"/>
          </p:cNvSpPr>
          <p:nvPr>
            <p:ph type="ctrTitle"/>
          </p:nvPr>
        </p:nvSpPr>
        <p:spPr>
          <a:xfrm>
            <a:off x="966952" y="1085045"/>
            <a:ext cx="2669406" cy="1781175"/>
          </a:xfrm>
        </p:spPr>
        <p:txBody>
          <a:bodyPr vert="horz" lIns="91440" tIns="45720" rIns="91440" bIns="45720" rtlCol="0" anchor="ctr">
            <a:normAutofit/>
          </a:bodyPr>
          <a:lstStyle/>
          <a:p>
            <a:r>
              <a:rPr lang="en-US" sz="3200" kern="1200">
                <a:solidFill>
                  <a:srgbClr val="FFFFFF"/>
                </a:solidFill>
                <a:latin typeface="+mj-lt"/>
                <a:ea typeface="+mj-ea"/>
                <a:cs typeface="+mj-cs"/>
              </a:rPr>
              <a:t>A Closer Look: Vermont Medicaid</a:t>
            </a:r>
          </a:p>
        </p:txBody>
      </p:sp>
      <p:sp>
        <p:nvSpPr>
          <p:cNvPr id="3" name="Content Placeholder 2">
            <a:extLst>
              <a:ext uri="{FF2B5EF4-FFF2-40B4-BE49-F238E27FC236}">
                <a16:creationId xmlns:a16="http://schemas.microsoft.com/office/drawing/2014/main" id="{6DF905B4-0951-43FB-BC59-06DA49E44F99}"/>
              </a:ext>
            </a:extLst>
          </p:cNvPr>
          <p:cNvSpPr>
            <a:spLocks noGrp="1"/>
          </p:cNvSpPr>
          <p:nvPr>
            <p:ph idx="1"/>
          </p:nvPr>
        </p:nvSpPr>
        <p:spPr>
          <a:xfrm>
            <a:off x="282163" y="3285359"/>
            <a:ext cx="3777769" cy="3412576"/>
          </a:xfrm>
        </p:spPr>
        <p:txBody>
          <a:bodyPr vert="horz" lIns="91440" tIns="45720" rIns="91440" bIns="45720" rtlCol="0" anchor="t">
            <a:normAutofit lnSpcReduction="10000"/>
          </a:bodyPr>
          <a:lstStyle/>
          <a:p>
            <a:pPr marL="0" indent="0">
              <a:buNone/>
            </a:pPr>
            <a:r>
              <a:rPr lang="en-US" sz="2000">
                <a:latin typeface="Arial" panose="020B0604020202020204" pitchFamily="34" charset="0"/>
                <a:cs typeface="Arial" panose="020B0604020202020204" pitchFamily="34" charset="0"/>
              </a:rPr>
              <a:t>The blue line shows the percentage of Vermont Medicaid members 18-85 years of age who had a diagnosis of hypertension and whose blood pressure was adequately controlled (&lt;140/90mm Hg) during the previous year. </a:t>
            </a:r>
          </a:p>
          <a:p>
            <a:pPr marL="0" indent="0">
              <a:buNone/>
            </a:pPr>
            <a:r>
              <a:rPr lang="en-US" sz="2000">
                <a:latin typeface="Arial" panose="020B0604020202020204" pitchFamily="34" charset="0"/>
                <a:cs typeface="Arial" panose="020B0604020202020204" pitchFamily="34" charset="0"/>
              </a:rPr>
              <a:t>The </a:t>
            </a:r>
            <a:r>
              <a:rPr lang="en-US" sz="2000">
                <a:solidFill>
                  <a:srgbClr val="FF0000"/>
                </a:solidFill>
                <a:latin typeface="Arial" panose="020B0604020202020204" pitchFamily="34" charset="0"/>
                <a:cs typeface="Arial" panose="020B0604020202020204" pitchFamily="34" charset="0"/>
              </a:rPr>
              <a:t>red dotted</a:t>
            </a:r>
            <a:r>
              <a:rPr lang="en-US" sz="2000">
                <a:latin typeface="Arial" panose="020B0604020202020204" pitchFamily="34" charset="0"/>
                <a:cs typeface="Arial" panose="020B0604020202020204" pitchFamily="34" charset="0"/>
              </a:rPr>
              <a:t> line displays the national 50th percentile for Medicaid programs. The </a:t>
            </a:r>
            <a:r>
              <a:rPr lang="en-US" sz="2000">
                <a:solidFill>
                  <a:srgbClr val="0070C0"/>
                </a:solidFill>
                <a:latin typeface="Arial" panose="020B0604020202020204" pitchFamily="34" charset="0"/>
                <a:cs typeface="Arial" panose="020B0604020202020204" pitchFamily="34" charset="0"/>
              </a:rPr>
              <a:t>blue line</a:t>
            </a:r>
            <a:r>
              <a:rPr lang="en-US" sz="2000">
                <a:latin typeface="Arial" panose="020B0604020202020204" pitchFamily="34" charset="0"/>
                <a:cs typeface="Arial" panose="020B0604020202020204" pitchFamily="34" charset="0"/>
              </a:rPr>
              <a:t> is Vermont's actual performance.</a:t>
            </a:r>
          </a:p>
          <a:p>
            <a:pPr marL="457200" lvl="1"/>
            <a:endParaRPr lang="en-US" sz="1600">
              <a:latin typeface="+mn-lt"/>
            </a:endParaRPr>
          </a:p>
        </p:txBody>
      </p:sp>
      <p:pic>
        <p:nvPicPr>
          <p:cNvPr id="2" name="Picture 5">
            <a:extLst>
              <a:ext uri="{FF2B5EF4-FFF2-40B4-BE49-F238E27FC236}">
                <a16:creationId xmlns:a16="http://schemas.microsoft.com/office/drawing/2014/main" id="{37152AD9-657B-0E27-B27F-39A8C71DB1E5}"/>
              </a:ext>
            </a:extLst>
          </p:cNvPr>
          <p:cNvPicPr>
            <a:picLocks noChangeAspect="1"/>
          </p:cNvPicPr>
          <p:nvPr/>
        </p:nvPicPr>
        <p:blipFill>
          <a:blip r:embed="rId3"/>
          <a:stretch>
            <a:fillRect/>
          </a:stretch>
        </p:blipFill>
        <p:spPr>
          <a:xfrm>
            <a:off x="4068677" y="964406"/>
            <a:ext cx="8120519" cy="5889619"/>
          </a:xfrm>
          <a:prstGeom prst="rect">
            <a:avLst/>
          </a:prstGeom>
        </p:spPr>
      </p:pic>
    </p:spTree>
    <p:extLst>
      <p:ext uri="{BB962C8B-B14F-4D97-AF65-F5344CB8AC3E}">
        <p14:creationId xmlns:p14="http://schemas.microsoft.com/office/powerpoint/2010/main" val="29238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A3445-9493-FC87-5BAA-40B0EDAC64B3}"/>
              </a:ext>
            </a:extLst>
          </p:cNvPr>
          <p:cNvSpPr>
            <a:spLocks noGrp="1"/>
          </p:cNvSpPr>
          <p:nvPr>
            <p:ph idx="1"/>
          </p:nvPr>
        </p:nvSpPr>
        <p:spPr>
          <a:xfrm>
            <a:off x="51217" y="1400961"/>
            <a:ext cx="12139534" cy="5319206"/>
          </a:xfrm>
        </p:spPr>
        <p:txBody>
          <a:bodyPr vert="horz" lIns="91440" tIns="45720" rIns="91440" bIns="45720" rtlCol="0" anchor="t">
            <a:normAutofit fontScale="92500" lnSpcReduction="20000"/>
          </a:bodyPr>
          <a:lstStyle/>
          <a:p>
            <a:pPr marL="0" indent="0">
              <a:buNone/>
            </a:pPr>
            <a:r>
              <a:rPr lang="en-US" sz="2600" b="1">
                <a:effectLst/>
                <a:latin typeface="Arial" panose="020B0604020202020204" pitchFamily="34" charset="0"/>
                <a:ea typeface="Calibri" panose="020F0502020204030204" pitchFamily="34" charset="0"/>
                <a:cs typeface="Arial" panose="020B0604020202020204" pitchFamily="34" charset="0"/>
              </a:rPr>
              <a:t>Home Blood Pressure Monitoring Now Part of Annual CBP Performance Measure</a:t>
            </a:r>
          </a:p>
          <a:p>
            <a:pPr marL="0" indent="0">
              <a:buNone/>
            </a:pPr>
            <a:r>
              <a:rPr lang="en-US">
                <a:latin typeface="Arial" panose="020B0604020202020204" pitchFamily="34" charset="0"/>
                <a:cs typeface="Arial" panose="020B0604020202020204" pitchFamily="34" charset="0"/>
              </a:rPr>
              <a:t> </a:t>
            </a:r>
          </a:p>
          <a:p>
            <a:pPr>
              <a:lnSpc>
                <a:spcPct val="105000"/>
              </a:lnSpc>
              <a:spcBef>
                <a:spcPts val="0"/>
              </a:spcBef>
              <a:spcAft>
                <a:spcPts val="800"/>
              </a:spcAft>
              <a:tabLst>
                <a:tab pos="457200" algn="l"/>
              </a:tabLst>
            </a:pPr>
            <a:r>
              <a:rPr lang="en-US" sz="2500">
                <a:effectLst/>
                <a:latin typeface="Arial" panose="020B0604020202020204" pitchFamily="34" charset="0"/>
                <a:ea typeface="Calibri" panose="020F0502020204030204" pitchFamily="34" charset="0"/>
                <a:cs typeface="Arial" panose="020B0604020202020204" pitchFamily="34" charset="0"/>
              </a:rPr>
              <a:t>Starting in 2021, the NCQA revised the HEDIS measure on Controlling High Blood Pressure to include remote blood pressure monitoring readings</a:t>
            </a:r>
          </a:p>
          <a:p>
            <a:pPr marL="742950" marR="0" lvl="1" indent="-285750">
              <a:lnSpc>
                <a:spcPct val="105000"/>
              </a:lnSpc>
              <a:spcBef>
                <a:spcPts val="0"/>
              </a:spcBef>
              <a:spcAft>
                <a:spcPts val="800"/>
              </a:spcAft>
              <a:buFont typeface="Wingdings" panose="05000000000000000000" pitchFamily="2" charset="2"/>
              <a:buChar char=""/>
              <a:tabLst>
                <a:tab pos="914400" algn="l"/>
              </a:tabLst>
            </a:pPr>
            <a:r>
              <a:rPr lang="en-US" sz="2500">
                <a:effectLst/>
                <a:latin typeface="Arial" panose="020B0604020202020204" pitchFamily="34" charset="0"/>
                <a:ea typeface="Calibri" panose="020F0502020204030204" pitchFamily="34" charset="0"/>
                <a:cs typeface="Arial" panose="020B0604020202020204" pitchFamily="34" charset="0"/>
              </a:rPr>
              <a:t>This underlines the importance of encouraging the use of home blood pressure monitors and documenting those readings during telehealth visits and other patient transmissions or encounters</a:t>
            </a:r>
          </a:p>
          <a:p>
            <a:pPr>
              <a:lnSpc>
                <a:spcPct val="105000"/>
              </a:lnSpc>
              <a:spcBef>
                <a:spcPts val="0"/>
              </a:spcBef>
              <a:spcAft>
                <a:spcPts val="800"/>
              </a:spcAft>
            </a:pPr>
            <a:r>
              <a:rPr lang="en-US" sz="2500">
                <a:effectLst/>
                <a:latin typeface="Arial" panose="020B0604020202020204" pitchFamily="34" charset="0"/>
                <a:ea typeface="Calibri" panose="020F0502020204030204" pitchFamily="34" charset="0"/>
                <a:cs typeface="Arial" panose="020B0604020202020204" pitchFamily="34" charset="0"/>
              </a:rPr>
              <a:t>Remote Blood pressure readings done at home can be captured during a follow-up in-person office visit, telehealth visit, telephone visits, e-visit, or virtual visit. </a:t>
            </a:r>
          </a:p>
          <a:p>
            <a:pPr marL="742950" marR="0" lvl="1" indent="-285750">
              <a:lnSpc>
                <a:spcPct val="105000"/>
              </a:lnSpc>
              <a:spcBef>
                <a:spcPts val="0"/>
              </a:spcBef>
              <a:spcAft>
                <a:spcPts val="800"/>
              </a:spcAft>
              <a:buFont typeface="Wingdings" panose="05000000000000000000" pitchFamily="2" charset="2"/>
              <a:buChar char=""/>
            </a:pPr>
            <a:r>
              <a:rPr lang="en-US" sz="2500">
                <a:effectLst/>
                <a:latin typeface="Arial" panose="020B0604020202020204" pitchFamily="34" charset="0"/>
                <a:ea typeface="Calibri" panose="020F0502020204030204" pitchFamily="34" charset="0"/>
                <a:cs typeface="Arial" panose="020B0604020202020204" pitchFamily="34" charset="0"/>
              </a:rPr>
              <a:t>Patient-reported readings taken with a digital device are acceptable and should be documented in the medical record along with the date.</a:t>
            </a:r>
          </a:p>
          <a:p>
            <a:pPr marL="742950" marR="0" lvl="1" indent="-285750">
              <a:lnSpc>
                <a:spcPct val="105000"/>
              </a:lnSpc>
              <a:spcBef>
                <a:spcPts val="0"/>
              </a:spcBef>
              <a:spcAft>
                <a:spcPts val="800"/>
              </a:spcAft>
              <a:buFont typeface="Wingdings" panose="05000000000000000000" pitchFamily="2" charset="2"/>
              <a:buChar char=""/>
            </a:pPr>
            <a:r>
              <a:rPr lang="en-US" sz="2500">
                <a:effectLst/>
                <a:latin typeface="Arial" panose="020B0604020202020204" pitchFamily="34" charset="0"/>
                <a:ea typeface="Calibri" panose="020F0502020204030204" pitchFamily="34" charset="0"/>
                <a:cs typeface="Arial" panose="020B0604020202020204" pitchFamily="34" charset="0"/>
              </a:rPr>
              <a:t>Providers don’t need to see the reading on the digital device; the patient can verbally report it</a:t>
            </a:r>
            <a:endParaRPr lang="en-US" sz="25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This information, and more, can be found on the Hypertension </a:t>
            </a:r>
          </a:p>
          <a:p>
            <a:pPr marL="0" indent="0">
              <a:buNone/>
            </a:pPr>
            <a:r>
              <a:rPr lang="en-US" sz="2200">
                <a:latin typeface="Arial" panose="020B0604020202020204" pitchFamily="34" charset="0"/>
                <a:cs typeface="Arial" panose="020B0604020202020204" pitchFamily="34" charset="0"/>
              </a:rPr>
              <a:t>    Provider &amp; Patient Tip Sheet</a:t>
            </a:r>
          </a:p>
        </p:txBody>
      </p:sp>
      <p:sp>
        <p:nvSpPr>
          <p:cNvPr id="3" name="Title 2">
            <a:extLst>
              <a:ext uri="{FF2B5EF4-FFF2-40B4-BE49-F238E27FC236}">
                <a16:creationId xmlns:a16="http://schemas.microsoft.com/office/drawing/2014/main" id="{2FBCBD17-8606-2E27-AA79-7029F9524596}"/>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HBPM &amp; Measuring Performance</a:t>
            </a:r>
          </a:p>
        </p:txBody>
      </p:sp>
    </p:spTree>
    <p:extLst>
      <p:ext uri="{BB962C8B-B14F-4D97-AF65-F5344CB8AC3E}">
        <p14:creationId xmlns:p14="http://schemas.microsoft.com/office/powerpoint/2010/main" val="93159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C7C41BF-3889-4C98-8C2B-3A2503B7755E}"/>
              </a:ext>
            </a:extLst>
          </p:cNvPr>
          <p:cNvSpPr>
            <a:spLocks noGrp="1"/>
          </p:cNvSpPr>
          <p:nvPr>
            <p:ph type="ctrTitle"/>
          </p:nvPr>
        </p:nvSpPr>
        <p:spPr>
          <a:xfrm>
            <a:off x="267129" y="261991"/>
            <a:ext cx="5630236" cy="1073649"/>
          </a:xfrm>
        </p:spPr>
        <p:txBody>
          <a:bodyPr vert="horz" lIns="91440" tIns="45720" rIns="91440" bIns="45720" rtlCol="0" anchor="ctr">
            <a:normAutofit fontScale="90000"/>
          </a:bodyPr>
          <a:lstStyle/>
          <a:p>
            <a:r>
              <a:rPr lang="en-US" sz="4000">
                <a:solidFill>
                  <a:schemeClr val="tx1"/>
                </a:solidFill>
                <a:latin typeface="Arial" panose="020B0604020202020204" pitchFamily="34" charset="0"/>
                <a:cs typeface="Arial" panose="020B0604020202020204" pitchFamily="34" charset="0"/>
              </a:rPr>
              <a:t>Project Work: Interventions so far</a:t>
            </a:r>
          </a:p>
        </p:txBody>
      </p:sp>
      <p:sp>
        <p:nvSpPr>
          <p:cNvPr id="2" name="Content Placeholder 1">
            <a:extLst>
              <a:ext uri="{FF2B5EF4-FFF2-40B4-BE49-F238E27FC236}">
                <a16:creationId xmlns:a16="http://schemas.microsoft.com/office/drawing/2014/main" id="{C4C73485-193F-4461-94F4-1A6D4D96ABA7}"/>
              </a:ext>
            </a:extLst>
          </p:cNvPr>
          <p:cNvSpPr>
            <a:spLocks noGrp="1"/>
          </p:cNvSpPr>
          <p:nvPr>
            <p:ph idx="1"/>
          </p:nvPr>
        </p:nvSpPr>
        <p:spPr>
          <a:xfrm>
            <a:off x="267129" y="1335640"/>
            <a:ext cx="5630237" cy="5535060"/>
          </a:xfrm>
        </p:spPr>
        <p:txBody>
          <a:bodyPr vert="horz" lIns="91440" tIns="45720" rIns="91440" bIns="45720" rtlCol="0">
            <a:noAutofit/>
          </a:bodyPr>
          <a:lstStyle/>
          <a:p>
            <a:pPr marL="0" indent="0">
              <a:buNone/>
            </a:pPr>
            <a:r>
              <a:rPr lang="en-US" sz="2200">
                <a:latin typeface="Arial" panose="020B0604020202020204" pitchFamily="34" charset="0"/>
                <a:cs typeface="Arial" panose="020B0604020202020204" pitchFamily="34" charset="0"/>
              </a:rPr>
              <a:t>O</a:t>
            </a:r>
            <a:r>
              <a:rPr lang="en-US" sz="2200">
                <a:effectLst/>
                <a:latin typeface="Arial" panose="020B0604020202020204" pitchFamily="34" charset="0"/>
                <a:cs typeface="Arial" panose="020B0604020202020204" pitchFamily="34" charset="0"/>
              </a:rPr>
              <a:t>ur project </a:t>
            </a:r>
            <a:r>
              <a:rPr lang="en-US" sz="2200">
                <a:latin typeface="Arial" panose="020B0604020202020204" pitchFamily="34" charset="0"/>
                <a:cs typeface="Arial" panose="020B0604020202020204" pitchFamily="34" charset="0"/>
              </a:rPr>
              <a:t>strategies have revolved around:</a:t>
            </a:r>
          </a:p>
          <a:p>
            <a:r>
              <a:rPr lang="en-US" sz="2200">
                <a:latin typeface="Arial" panose="020B0604020202020204" pitchFamily="34" charset="0"/>
                <a:cs typeface="Arial" panose="020B0604020202020204" pitchFamily="34" charset="0"/>
              </a:rPr>
              <a:t>making automatic blood pressure devices with cuffs more accessible and affordable</a:t>
            </a:r>
          </a:p>
          <a:p>
            <a:pPr lvl="1"/>
            <a:r>
              <a:rPr lang="en-US" sz="2200">
                <a:latin typeface="Arial" panose="020B0604020202020204" pitchFamily="34" charset="0"/>
                <a:cs typeface="Arial" panose="020B0604020202020204" pitchFamily="34" charset="0"/>
              </a:rPr>
              <a:t>Expanded ICD-10 diagnosis codes </a:t>
            </a:r>
            <a:r>
              <a:rPr lang="en-US" sz="2400">
                <a:effectLst/>
                <a:latin typeface="Arial" panose="020B0604020202020204" pitchFamily="34" charset="0"/>
                <a:ea typeface="Calibri" panose="020F0502020204030204" pitchFamily="34" charset="0"/>
                <a:cs typeface="Arial" panose="020B0604020202020204" pitchFamily="34" charset="0"/>
              </a:rPr>
              <a:t>(</a:t>
            </a:r>
            <a:r>
              <a:rPr lang="en-US" sz="2400">
                <a:effectLst/>
                <a:latin typeface="Arial" panose="020B0604020202020204" pitchFamily="34" charset="0"/>
                <a:ea typeface="Calibri" panose="020F0502020204030204" pitchFamily="34" charset="0"/>
                <a:cs typeface="Arial" panose="020B0604020202020204" pitchFamily="34" charset="0"/>
                <a:hlinkClick r:id="rId3"/>
              </a:rPr>
              <a:t>clinical criteria</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encouraging patients to join educational workshops that promote the importance of self-monitoring BPs</a:t>
            </a:r>
          </a:p>
          <a:p>
            <a:pPr lvl="1"/>
            <a:r>
              <a:rPr lang="en-US" sz="2200">
                <a:latin typeface="Arial" panose="020B0604020202020204" pitchFamily="34" charset="0"/>
                <a:cs typeface="Arial" panose="020B0604020202020204" pitchFamily="34" charset="0"/>
                <a:hlinkClick r:id="rId4"/>
              </a:rPr>
              <a:t>www.MyHealthyVT.org</a:t>
            </a:r>
            <a:r>
              <a:rPr lang="en-US" sz="2200">
                <a:latin typeface="Arial" panose="020B0604020202020204" pitchFamily="34" charset="0"/>
                <a:cs typeface="Arial" panose="020B0604020202020204" pitchFamily="34" charset="0"/>
              </a:rPr>
              <a:t> </a:t>
            </a:r>
          </a:p>
          <a:p>
            <a:r>
              <a:rPr lang="en-US" sz="2200">
                <a:latin typeface="Arial" panose="020B0604020202020204" pitchFamily="34" charset="0"/>
                <a:cs typeface="Arial" panose="020B0604020202020204" pitchFamily="34" charset="0"/>
              </a:rPr>
              <a:t>raising awareness among providers about measuring, diagnosing and documenting these BP reading in patient charts</a:t>
            </a:r>
          </a:p>
          <a:p>
            <a:pPr lvl="1"/>
            <a:r>
              <a:rPr lang="en-US" sz="2200">
                <a:latin typeface="Arial" panose="020B0604020202020204" pitchFamily="34" charset="0"/>
                <a:cs typeface="Arial" panose="020B0604020202020204" pitchFamily="34" charset="0"/>
              </a:rPr>
              <a:t>Developed a Provider/Patient Tip sheet (</a:t>
            </a:r>
            <a:r>
              <a:rPr lang="en-US" sz="2200">
                <a:latin typeface="Arial" panose="020B0604020202020204" pitchFamily="34" charset="0"/>
                <a:cs typeface="Arial" panose="020B0604020202020204" pitchFamily="34" charset="0"/>
                <a:hlinkClick r:id="rId5"/>
              </a:rPr>
              <a:t>click here</a:t>
            </a:r>
            <a:r>
              <a:rPr lang="en-US" sz="220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FA1815AD-4CFA-8BB8-2462-3F553028FBE0}"/>
              </a:ext>
            </a:extLst>
          </p:cNvPr>
          <p:cNvPicPr>
            <a:picLocks noChangeAspect="1"/>
          </p:cNvPicPr>
          <p:nvPr/>
        </p:nvPicPr>
        <p:blipFill rotWithShape="1">
          <a:blip r:embed="rId6"/>
          <a:srcRect r="2088" b="1"/>
          <a:stretch/>
        </p:blipFill>
        <p:spPr>
          <a:xfrm>
            <a:off x="6179970" y="10"/>
            <a:ext cx="6012029" cy="5835711"/>
          </a:xfrm>
          <a:prstGeom prst="rect">
            <a:avLst/>
          </a:prstGeom>
          <a:effectLst/>
        </p:spPr>
      </p:pic>
      <p:pic>
        <p:nvPicPr>
          <p:cNvPr id="4" name="Picture 3">
            <a:extLst>
              <a:ext uri="{FF2B5EF4-FFF2-40B4-BE49-F238E27FC236}">
                <a16:creationId xmlns:a16="http://schemas.microsoft.com/office/drawing/2014/main" id="{61A444C6-6112-DFF3-1967-EBA085372E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9500" y="6254913"/>
            <a:ext cx="2126130" cy="571398"/>
          </a:xfrm>
          <a:prstGeom prst="rect">
            <a:avLst/>
          </a:prstGeom>
        </p:spPr>
      </p:pic>
    </p:spTree>
    <p:extLst>
      <p:ext uri="{BB962C8B-B14F-4D97-AF65-F5344CB8AC3E}">
        <p14:creationId xmlns:p14="http://schemas.microsoft.com/office/powerpoint/2010/main" val="33666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2BA51-789E-053C-0820-255FD5849057}"/>
              </a:ext>
            </a:extLst>
          </p:cNvPr>
          <p:cNvSpPr>
            <a:spLocks noGrp="1"/>
          </p:cNvSpPr>
          <p:nvPr>
            <p:ph idx="1"/>
          </p:nvPr>
        </p:nvSpPr>
        <p:spPr>
          <a:xfrm>
            <a:off x="328773" y="1397285"/>
            <a:ext cx="11025027" cy="5229546"/>
          </a:xfrm>
        </p:spPr>
        <p:txBody>
          <a:bodyPr vert="horz" lIns="91440" tIns="45720" rIns="91440" bIns="45720" rtlCol="0" anchor="t">
            <a:normAutofit/>
          </a:bodyPr>
          <a:lstStyle/>
          <a:p>
            <a:pPr marL="914400" lvl="2" indent="0">
              <a:buNone/>
            </a:pPr>
            <a:endParaRPr lang="en-US" u="sng"/>
          </a:p>
          <a:p>
            <a:pPr>
              <a:spcBef>
                <a:spcPts val="0"/>
              </a:spcBef>
              <a:buFont typeface="Wingdings" panose="05000000000000000000" pitchFamily="2" charset="2"/>
              <a:buChar char="ü"/>
            </a:pPr>
            <a:r>
              <a:rPr lang="en-US" sz="3600">
                <a:latin typeface="Arial" panose="020B0604020202020204" pitchFamily="34" charset="0"/>
                <a:ea typeface="Calibri" panose="020F0502020204030204" pitchFamily="34" charset="0"/>
                <a:cs typeface="Arial" panose="020B0604020202020204" pitchFamily="34" charset="0"/>
              </a:rPr>
              <a:t> S</a:t>
            </a:r>
            <a:r>
              <a:rPr lang="en-US" sz="3600">
                <a:effectLst/>
                <a:latin typeface="Arial" panose="020B0604020202020204" pitchFamily="34" charset="0"/>
                <a:ea typeface="Calibri" panose="020F0502020204030204" pitchFamily="34" charset="0"/>
                <a:cs typeface="Arial" panose="020B0604020202020204" pitchFamily="34" charset="0"/>
              </a:rPr>
              <a:t>end Progress </a:t>
            </a:r>
            <a:r>
              <a:rPr lang="en-US" sz="3600">
                <a:latin typeface="Arial" panose="020B0604020202020204" pitchFamily="34" charset="0"/>
                <a:ea typeface="Calibri" panose="020F0502020204030204" pitchFamily="34" charset="0"/>
                <a:cs typeface="Arial" panose="020B0604020202020204" pitchFamily="34" charset="0"/>
              </a:rPr>
              <a:t>N</a:t>
            </a:r>
            <a:r>
              <a:rPr lang="en-US" sz="3600">
                <a:effectLst/>
                <a:latin typeface="Arial" panose="020B0604020202020204" pitchFamily="34" charset="0"/>
                <a:ea typeface="Calibri" panose="020F0502020204030204" pitchFamily="34" charset="0"/>
                <a:cs typeface="Arial" panose="020B0604020202020204" pitchFamily="34" charset="0"/>
              </a:rPr>
              <a:t>ote to support diagnosis and need for</a:t>
            </a:r>
            <a:r>
              <a:rPr lang="en-US" sz="3600">
                <a:latin typeface="Arial" panose="020B0604020202020204" pitchFamily="34" charset="0"/>
                <a:ea typeface="Calibri" panose="020F0502020204030204" pitchFamily="34" charset="0"/>
                <a:cs typeface="Arial" panose="020B0604020202020204" pitchFamily="34" charset="0"/>
              </a:rPr>
              <a:t> frequent</a:t>
            </a:r>
            <a:r>
              <a:rPr lang="en-US" sz="3600">
                <a:effectLst/>
                <a:latin typeface="Arial" panose="020B0604020202020204" pitchFamily="34" charset="0"/>
                <a:ea typeface="Calibri" panose="020F0502020204030204" pitchFamily="34" charset="0"/>
                <a:cs typeface="Arial" panose="020B0604020202020204" pitchFamily="34" charset="0"/>
              </a:rPr>
              <a:t> monitoring </a:t>
            </a:r>
            <a:r>
              <a:rPr lang="en-US" sz="3200">
                <a:effectLst/>
                <a:latin typeface="Arial" panose="020B0604020202020204" pitchFamily="34" charset="0"/>
                <a:ea typeface="Calibri" panose="020F0502020204030204" pitchFamily="34" charset="0"/>
                <a:cs typeface="Arial" panose="020B0604020202020204" pitchFamily="34" charset="0"/>
              </a:rPr>
              <a:t>(</a:t>
            </a:r>
            <a:r>
              <a:rPr lang="en-US" sz="3200">
                <a:effectLst/>
                <a:latin typeface="Arial" panose="020B0604020202020204" pitchFamily="34" charset="0"/>
                <a:ea typeface="Calibri" panose="020F0502020204030204" pitchFamily="34" charset="0"/>
                <a:cs typeface="Arial" panose="020B0604020202020204" pitchFamily="34" charset="0"/>
                <a:hlinkClick r:id="rId3"/>
              </a:rPr>
              <a:t>clinical criteria</a:t>
            </a:r>
            <a:r>
              <a:rPr lang="en-US" sz="3200">
                <a:effectLst/>
                <a:latin typeface="Arial" panose="020B0604020202020204" pitchFamily="34" charset="0"/>
                <a:ea typeface="Calibri" panose="020F0502020204030204" pitchFamily="34" charset="0"/>
                <a:cs typeface="Arial" panose="020B0604020202020204" pitchFamily="34" charset="0"/>
              </a:rPr>
              <a:t>)</a:t>
            </a:r>
          </a:p>
          <a:p>
            <a:pPr marR="0">
              <a:spcBef>
                <a:spcPts val="0"/>
              </a:spcBef>
              <a:spcAft>
                <a:spcPts val="0"/>
              </a:spcAft>
              <a:buFont typeface="Wingdings" panose="05000000000000000000" pitchFamily="2" charset="2"/>
              <a:buChar char="ü"/>
            </a:pPr>
            <a:endParaRPr lang="en-US" sz="3600">
              <a:latin typeface="Arial" panose="020B0604020202020204" pitchFamily="34"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ü"/>
            </a:pPr>
            <a:r>
              <a:rPr lang="en-US" sz="3600">
                <a:latin typeface="Arial" panose="020B0604020202020204" pitchFamily="34" charset="0"/>
                <a:ea typeface="Calibri" panose="020F0502020204030204" pitchFamily="34" charset="0"/>
                <a:cs typeface="Arial" panose="020B0604020202020204" pitchFamily="34" charset="0"/>
              </a:rPr>
              <a:t> S</a:t>
            </a:r>
            <a:r>
              <a:rPr lang="en-US" sz="3600">
                <a:effectLst/>
                <a:latin typeface="Arial" panose="020B0604020202020204" pitchFamily="34" charset="0"/>
                <a:ea typeface="Calibri" panose="020F0502020204030204" pitchFamily="34" charset="0"/>
                <a:cs typeface="Arial" panose="020B0604020202020204" pitchFamily="34" charset="0"/>
              </a:rPr>
              <a:t>end prescription with diagnosis of XXX, prescription: “automatic BP device with cuff” (and specify if small or extra-large is needed), quantity #1</a:t>
            </a:r>
          </a:p>
          <a:p>
            <a:pPr marR="0">
              <a:spcBef>
                <a:spcPts val="0"/>
              </a:spcBef>
              <a:spcAft>
                <a:spcPts val="0"/>
              </a:spcAft>
              <a:buFont typeface="Wingdings" panose="05000000000000000000" pitchFamily="2" charset="2"/>
              <a:buChar char="ü"/>
            </a:pPr>
            <a:endParaRPr lang="en-US" sz="3600">
              <a:latin typeface="Arial" panose="020B0604020202020204" pitchFamily="34"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ü"/>
            </a:pPr>
            <a:r>
              <a:rPr lang="en-US" sz="3600">
                <a:latin typeface="Arial" panose="020B0604020202020204" pitchFamily="34" charset="0"/>
                <a:ea typeface="Calibri" panose="020F0502020204030204" pitchFamily="34" charset="0"/>
                <a:cs typeface="Arial" panose="020B0604020202020204" pitchFamily="34" charset="0"/>
              </a:rPr>
              <a:t> </a:t>
            </a:r>
            <a:r>
              <a:rPr lang="en-US" sz="3600">
                <a:effectLst/>
                <a:latin typeface="Arial" panose="020B0604020202020204" pitchFamily="34" charset="0"/>
                <a:ea typeface="Calibri" panose="020F0502020204030204" pitchFamily="34" charset="0"/>
                <a:cs typeface="Arial" panose="020B0604020202020204" pitchFamily="34" charset="0"/>
              </a:rPr>
              <a:t>Send completed </a:t>
            </a:r>
            <a:r>
              <a:rPr lang="en-US" sz="3600">
                <a:effectLst/>
                <a:latin typeface="Arial" panose="020B0604020202020204" pitchFamily="34" charset="0"/>
                <a:ea typeface="Calibri" panose="020F0502020204030204" pitchFamily="34" charset="0"/>
                <a:cs typeface="Arial" panose="020B0604020202020204" pitchFamily="34" charset="0"/>
                <a:hlinkClick r:id="rId4"/>
              </a:rPr>
              <a:t>DME form </a:t>
            </a:r>
            <a:endParaRPr lang="en-US" sz="36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3" name="Title 2">
            <a:extLst>
              <a:ext uri="{FF2B5EF4-FFF2-40B4-BE49-F238E27FC236}">
                <a16:creationId xmlns:a16="http://schemas.microsoft.com/office/drawing/2014/main" id="{72E8567D-AF74-9987-661D-43FA2C2EA42C}"/>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Clinical Checklist</a:t>
            </a:r>
          </a:p>
        </p:txBody>
      </p:sp>
    </p:spTree>
    <p:extLst>
      <p:ext uri="{BB962C8B-B14F-4D97-AF65-F5344CB8AC3E}">
        <p14:creationId xmlns:p14="http://schemas.microsoft.com/office/powerpoint/2010/main" val="281494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C41BF-3889-4C98-8C2B-3A2503B7755E}"/>
              </a:ext>
            </a:extLst>
          </p:cNvPr>
          <p:cNvSpPr>
            <a:spLocks noGrp="1"/>
          </p:cNvSpPr>
          <p:nvPr>
            <p:ph type="ctrTitle"/>
          </p:nvPr>
        </p:nvSpPr>
        <p:spPr/>
        <p:txBody>
          <a:bodyPr>
            <a:normAutofit fontScale="90000"/>
          </a:bodyPr>
          <a:lstStyle/>
          <a:p>
            <a:r>
              <a:rPr lang="en-US">
                <a:latin typeface="Arial" panose="020B0604020202020204" pitchFamily="34" charset="0"/>
                <a:cs typeface="Arial" panose="020B0604020202020204" pitchFamily="34" charset="0"/>
              </a:rPr>
              <a:t>Clinical Slide – Prescription Example</a:t>
            </a:r>
          </a:p>
        </p:txBody>
      </p:sp>
      <p:sp>
        <p:nvSpPr>
          <p:cNvPr id="6" name="TextBox 5">
            <a:extLst>
              <a:ext uri="{FF2B5EF4-FFF2-40B4-BE49-F238E27FC236}">
                <a16:creationId xmlns:a16="http://schemas.microsoft.com/office/drawing/2014/main" id="{B4AD1BB0-6156-5AB7-71F2-4B404414DA0B}"/>
              </a:ext>
            </a:extLst>
          </p:cNvPr>
          <p:cNvSpPr txBox="1"/>
          <p:nvPr/>
        </p:nvSpPr>
        <p:spPr>
          <a:xfrm>
            <a:off x="691300" y="2196080"/>
            <a:ext cx="5404700" cy="3816429"/>
          </a:xfrm>
          <a:prstGeom prst="rect">
            <a:avLst/>
          </a:prstGeom>
          <a:noFill/>
        </p:spPr>
        <p:txBody>
          <a:bodyPr wrap="square" lIns="91440" tIns="45720" rIns="91440" bIns="45720" anchor="t">
            <a:spAutoFit/>
          </a:bodyPr>
          <a:lstStyle/>
          <a:p>
            <a:pPr marL="0" indent="0">
              <a:buNone/>
            </a:pPr>
            <a:r>
              <a:rPr lang="en-US" sz="2000" b="1">
                <a:latin typeface="Arial" panose="020B0604020202020204" pitchFamily="34" charset="0"/>
                <a:cs typeface="Arial" panose="020B0604020202020204" pitchFamily="34" charset="0"/>
              </a:rPr>
              <a:t>Prescription should include:</a:t>
            </a:r>
          </a:p>
          <a:p>
            <a:pPr marL="0" indent="0">
              <a:buNone/>
            </a:pPr>
            <a:endParaRPr lang="en-US" sz="20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Diagnosis with ICD 10 code</a:t>
            </a:r>
          </a:p>
          <a:p>
            <a:endParaRPr lang="en-US"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Sig: Automatic blood pressure device with cuff. Include directions.</a:t>
            </a:r>
          </a:p>
          <a:p>
            <a:endParaRPr lang="en-US" sz="200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If larger or small cuff indicated please sure to ensure include in prescription </a:t>
            </a:r>
            <a:r>
              <a:rPr lang="en-US" sz="2000" err="1">
                <a:latin typeface="Arial" panose="020B0604020202020204" pitchFamily="34" charset="0"/>
                <a:cs typeface="Arial" panose="020B0604020202020204" pitchFamily="34" charset="0"/>
              </a:rPr>
              <a:t>ie</a:t>
            </a:r>
            <a:r>
              <a:rPr lang="en-US" sz="2000">
                <a:latin typeface="Arial" panose="020B0604020202020204" pitchFamily="34" charset="0"/>
                <a:cs typeface="Arial" panose="020B0604020202020204" pitchFamily="34" charset="0"/>
              </a:rPr>
              <a:t>, Auto BP cuff with X large cuff. (Avg size cuff 9” to17” in circumference.)</a:t>
            </a:r>
          </a:p>
          <a:p>
            <a:endParaRPr lang="en-US" sz="2200"/>
          </a:p>
        </p:txBody>
      </p:sp>
      <p:pic>
        <p:nvPicPr>
          <p:cNvPr id="5" name="Picture 4">
            <a:extLst>
              <a:ext uri="{FF2B5EF4-FFF2-40B4-BE49-F238E27FC236}">
                <a16:creationId xmlns:a16="http://schemas.microsoft.com/office/drawing/2014/main" id="{BAC88AD8-A9C9-A804-49E2-C29B68FCE553}"/>
              </a:ext>
            </a:extLst>
          </p:cNvPr>
          <p:cNvPicPr>
            <a:picLocks noChangeAspect="1"/>
          </p:cNvPicPr>
          <p:nvPr/>
        </p:nvPicPr>
        <p:blipFill>
          <a:blip r:embed="rId3"/>
          <a:stretch>
            <a:fillRect/>
          </a:stretch>
        </p:blipFill>
        <p:spPr>
          <a:xfrm>
            <a:off x="6256076" y="1388691"/>
            <a:ext cx="5506757" cy="5431209"/>
          </a:xfrm>
          <a:prstGeom prst="rect">
            <a:avLst/>
          </a:prstGeom>
        </p:spPr>
      </p:pic>
    </p:spTree>
    <p:extLst>
      <p:ext uri="{BB962C8B-B14F-4D97-AF65-F5344CB8AC3E}">
        <p14:creationId xmlns:p14="http://schemas.microsoft.com/office/powerpoint/2010/main" val="338809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7261B0-5F66-4F7E-1094-6E233C9B4518}"/>
              </a:ext>
            </a:extLst>
          </p:cNvPr>
          <p:cNvPicPr>
            <a:picLocks noGrp="1" noChangeAspect="1"/>
          </p:cNvPicPr>
          <p:nvPr>
            <p:ph idx="1"/>
          </p:nvPr>
        </p:nvPicPr>
        <p:blipFill>
          <a:blip r:embed="rId2"/>
          <a:stretch>
            <a:fillRect/>
          </a:stretch>
        </p:blipFill>
        <p:spPr>
          <a:xfrm>
            <a:off x="1486635" y="1513631"/>
            <a:ext cx="9014824" cy="3402588"/>
          </a:xfrm>
        </p:spPr>
      </p:pic>
      <p:sp>
        <p:nvSpPr>
          <p:cNvPr id="3" name="Title 2">
            <a:extLst>
              <a:ext uri="{FF2B5EF4-FFF2-40B4-BE49-F238E27FC236}">
                <a16:creationId xmlns:a16="http://schemas.microsoft.com/office/drawing/2014/main" id="{336542F5-F17D-B375-9510-8732AB2BF1E0}"/>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Cuff Sizes</a:t>
            </a:r>
          </a:p>
        </p:txBody>
      </p:sp>
      <p:sp>
        <p:nvSpPr>
          <p:cNvPr id="9" name="TextBox 8">
            <a:extLst>
              <a:ext uri="{FF2B5EF4-FFF2-40B4-BE49-F238E27FC236}">
                <a16:creationId xmlns:a16="http://schemas.microsoft.com/office/drawing/2014/main" id="{AB4349D2-448B-E97D-33BF-598CDA48C0F1}"/>
              </a:ext>
            </a:extLst>
          </p:cNvPr>
          <p:cNvSpPr txBox="1"/>
          <p:nvPr/>
        </p:nvSpPr>
        <p:spPr>
          <a:xfrm>
            <a:off x="377073" y="5302718"/>
            <a:ext cx="10793690" cy="743793"/>
          </a:xfrm>
          <a:prstGeom prst="rect">
            <a:avLst/>
          </a:prstGeom>
          <a:noFill/>
        </p:spPr>
        <p:txBody>
          <a:bodyPr wrap="square">
            <a:spAutoFit/>
          </a:bodyPr>
          <a:lstStyle/>
          <a:p>
            <a:pPr marL="0" marR="0" algn="just">
              <a:lnSpc>
                <a:spcPts val="1125"/>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rPr>
              <a:t>*Bladder and cuff size may differ by manufacturer.</a:t>
            </a:r>
            <a:endParaRPr lang="en-US" sz="2800">
              <a:effectLst/>
              <a:latin typeface="Calibri" panose="020F0502020204030204" pitchFamily="34" charset="0"/>
              <a:ea typeface="Calibri" panose="020F0502020204030204" pitchFamily="34" charset="0"/>
            </a:endParaRPr>
          </a:p>
          <a:p>
            <a:pPr marL="0" marR="0" algn="just">
              <a:lnSpc>
                <a:spcPts val="1125"/>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rPr>
              <a:t> </a:t>
            </a:r>
            <a:endParaRPr lang="en-US" sz="28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000000"/>
                </a:solidFill>
                <a:effectLst/>
                <a:latin typeface="Arial" panose="020B0604020202020204" pitchFamily="34" charset="0"/>
                <a:ea typeface="Calibri" panose="020F0502020204030204" pitchFamily="34" charset="0"/>
              </a:rPr>
              <a:t>Source: Table 3: </a:t>
            </a:r>
            <a:r>
              <a:rPr lang="en-US" sz="1200" err="1">
                <a:solidFill>
                  <a:srgbClr val="000000"/>
                </a:solidFill>
                <a:effectLst/>
                <a:latin typeface="Arial" panose="020B0604020202020204" pitchFamily="34" charset="0"/>
                <a:ea typeface="Calibri" panose="020F0502020204030204" pitchFamily="34" charset="0"/>
              </a:rPr>
              <a:t>Muntner</a:t>
            </a:r>
            <a:r>
              <a:rPr lang="en-US" sz="1200">
                <a:solidFill>
                  <a:srgbClr val="000000"/>
                </a:solidFill>
                <a:effectLst/>
                <a:latin typeface="Arial" panose="020B0604020202020204" pitchFamily="34" charset="0"/>
                <a:ea typeface="Calibri" panose="020F0502020204030204" pitchFamily="34" charset="0"/>
              </a:rPr>
              <a:t> P, </a:t>
            </a:r>
            <a:r>
              <a:rPr lang="en-US" sz="1200" err="1">
                <a:solidFill>
                  <a:srgbClr val="000000"/>
                </a:solidFill>
                <a:effectLst/>
                <a:latin typeface="Arial" panose="020B0604020202020204" pitchFamily="34" charset="0"/>
                <a:ea typeface="Calibri" panose="020F0502020204030204" pitchFamily="34" charset="0"/>
              </a:rPr>
              <a:t>Shimbo</a:t>
            </a:r>
            <a:r>
              <a:rPr lang="en-US" sz="1200">
                <a:solidFill>
                  <a:srgbClr val="000000"/>
                </a:solidFill>
                <a:effectLst/>
                <a:latin typeface="Arial" panose="020B0604020202020204" pitchFamily="34" charset="0"/>
                <a:ea typeface="Calibri" panose="020F0502020204030204" pitchFamily="34" charset="0"/>
              </a:rPr>
              <a:t> D, Carey RM, Charleston JB, et al. Measurement of blood pressure in humans: a scientific statement from the American Heart Association. Hypertension. 2019;73:e35–e66. </a:t>
            </a:r>
            <a:r>
              <a:rPr lang="en-US" sz="1200" err="1">
                <a:solidFill>
                  <a:srgbClr val="000000"/>
                </a:solidFill>
                <a:effectLst/>
                <a:latin typeface="Arial" panose="020B0604020202020204" pitchFamily="34" charset="0"/>
                <a:ea typeface="Calibri" panose="020F0502020204030204" pitchFamily="34" charset="0"/>
              </a:rPr>
              <a:t>doi</a:t>
            </a:r>
            <a:r>
              <a:rPr lang="en-US" sz="1200">
                <a:solidFill>
                  <a:srgbClr val="000000"/>
                </a:solidFill>
                <a:effectLst/>
                <a:latin typeface="Arial" panose="020B0604020202020204" pitchFamily="34" charset="0"/>
                <a:ea typeface="Calibri" panose="020F0502020204030204" pitchFamily="34" charset="0"/>
              </a:rPr>
              <a:t>: 10.1161/ HYP.000000000000008.</a:t>
            </a:r>
            <a:endParaRPr lang="en-US">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3389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7F65BE8-5573-00D5-A7AC-5BB2D663FC2E}"/>
              </a:ext>
            </a:extLst>
          </p:cNvPr>
          <p:cNvPicPr>
            <a:picLocks noChangeAspect="1"/>
          </p:cNvPicPr>
          <p:nvPr/>
        </p:nvPicPr>
        <p:blipFill>
          <a:blip r:embed="rId3"/>
          <a:stretch>
            <a:fillRect/>
          </a:stretch>
        </p:blipFill>
        <p:spPr>
          <a:xfrm>
            <a:off x="8222" y="0"/>
            <a:ext cx="6123542" cy="6858000"/>
          </a:xfrm>
          <a:prstGeom prst="rect">
            <a:avLst/>
          </a:prstGeom>
        </p:spPr>
      </p:pic>
      <p:sp>
        <p:nvSpPr>
          <p:cNvPr id="6" name="TextBox 5">
            <a:extLst>
              <a:ext uri="{FF2B5EF4-FFF2-40B4-BE49-F238E27FC236}">
                <a16:creationId xmlns:a16="http://schemas.microsoft.com/office/drawing/2014/main" id="{6C977DFE-420F-2484-12E2-5DB124113AB2}"/>
              </a:ext>
            </a:extLst>
          </p:cNvPr>
          <p:cNvSpPr txBox="1"/>
          <p:nvPr/>
        </p:nvSpPr>
        <p:spPr>
          <a:xfrm>
            <a:off x="6761293" y="1755130"/>
            <a:ext cx="4423145" cy="4247317"/>
          </a:xfrm>
          <a:prstGeom prst="rect">
            <a:avLst/>
          </a:prstGeom>
          <a:noFill/>
        </p:spPr>
        <p:txBody>
          <a:bodyPr wrap="square" rtlCol="0">
            <a:spAutoFit/>
          </a:bodyPr>
          <a:lstStyle/>
          <a:p>
            <a:r>
              <a:rPr lang="en-US" sz="1800">
                <a:effectLst/>
                <a:latin typeface="Arial" panose="020B0604020202020204" pitchFamily="34" charset="0"/>
                <a:ea typeface="Times New Roman" panose="02020603050405020304" pitchFamily="18" charset="0"/>
                <a:cs typeface="Arial" panose="020B0604020202020204" pitchFamily="34" charset="0"/>
              </a:rPr>
              <a:t>The ordering provider must document a description of the device and/or its HCPCs code.</a:t>
            </a:r>
          </a:p>
          <a:p>
            <a:endParaRPr lang="en-US">
              <a:latin typeface="Arial" panose="020B0604020202020204" pitchFamily="34" charset="0"/>
              <a:ea typeface="Times New Roman" panose="02020603050405020304" pitchFamily="18" charset="0"/>
              <a:cs typeface="Arial" panose="020B0604020202020204" pitchFamily="34" charset="0"/>
            </a:endParaRPr>
          </a:p>
          <a:p>
            <a:r>
              <a:rPr lang="en-US" sz="1800">
                <a:effectLst/>
                <a:latin typeface="Arial" panose="020B0604020202020204" pitchFamily="34" charset="0"/>
                <a:ea typeface="Times New Roman" panose="02020603050405020304" pitchFamily="18" charset="0"/>
                <a:cs typeface="Arial" panose="020B0604020202020204" pitchFamily="34" charset="0"/>
              </a:rPr>
              <a:t>If the ordering provider does not provide the HCPCs code, the DME supplier must provide the HCPCs code for all prior authorizations and on all claims, on this form or on other documentation submitted to the DVHA and DXC. </a:t>
            </a:r>
          </a:p>
          <a:p>
            <a:endParaRPr lang="en-US">
              <a:latin typeface="Arial" panose="020B0604020202020204" pitchFamily="34" charset="0"/>
              <a:ea typeface="Times New Roman" panose="02020603050405020304" pitchFamily="18" charset="0"/>
              <a:cs typeface="Arial" panose="020B0604020202020204" pitchFamily="34" charset="0"/>
            </a:endParaRPr>
          </a:p>
          <a:p>
            <a:r>
              <a:rPr lang="en-US" sz="1800">
                <a:effectLst/>
                <a:latin typeface="Arial" panose="020B0604020202020204" pitchFamily="34" charset="0"/>
                <a:ea typeface="Times New Roman" panose="02020603050405020304" pitchFamily="18" charset="0"/>
                <a:cs typeface="Arial" panose="020B0604020202020204" pitchFamily="34" charset="0"/>
              </a:rPr>
              <a:t>The codes submitted to DVHA and DXC must match the description documented by the ordering provider.</a:t>
            </a:r>
            <a:endParaRPr lang="en-US">
              <a:latin typeface="Arial" panose="020B0604020202020204" pitchFamily="34" charset="0"/>
              <a:cs typeface="Arial" panose="020B0604020202020204" pitchFamily="34" charset="0"/>
            </a:endParaRPr>
          </a:p>
          <a:p>
            <a:endParaRPr lang="en-US"/>
          </a:p>
        </p:txBody>
      </p:sp>
      <p:sp>
        <p:nvSpPr>
          <p:cNvPr id="7" name="TextBox 6">
            <a:extLst>
              <a:ext uri="{FF2B5EF4-FFF2-40B4-BE49-F238E27FC236}">
                <a16:creationId xmlns:a16="http://schemas.microsoft.com/office/drawing/2014/main" id="{DE225E3E-93EB-2C5A-C7D1-650B080F05BE}"/>
              </a:ext>
            </a:extLst>
          </p:cNvPr>
          <p:cNvSpPr txBox="1"/>
          <p:nvPr/>
        </p:nvSpPr>
        <p:spPr>
          <a:xfrm>
            <a:off x="6570920" y="457323"/>
            <a:ext cx="2908004" cy="1631216"/>
          </a:xfrm>
          <a:prstGeom prst="rect">
            <a:avLst/>
          </a:prstGeom>
          <a:noFill/>
        </p:spPr>
        <p:txBody>
          <a:bodyPr wrap="square" rtlCol="0">
            <a:spAutoFit/>
          </a:bodyPr>
          <a:lstStyle/>
          <a:p>
            <a:r>
              <a:rPr lang="en-US" sz="5000">
                <a:solidFill>
                  <a:schemeClr val="bg1"/>
                </a:solidFill>
                <a:latin typeface="Arial" panose="020B0604020202020204" pitchFamily="34" charset="0"/>
                <a:cs typeface="Arial" panose="020B0604020202020204" pitchFamily="34" charset="0"/>
              </a:rPr>
              <a:t>DME Form</a:t>
            </a:r>
          </a:p>
        </p:txBody>
      </p:sp>
      <p:sp>
        <p:nvSpPr>
          <p:cNvPr id="8" name="Rectangle 7">
            <a:extLst>
              <a:ext uri="{FF2B5EF4-FFF2-40B4-BE49-F238E27FC236}">
                <a16:creationId xmlns:a16="http://schemas.microsoft.com/office/drawing/2014/main" id="{9870768A-75FB-0DA9-5C5D-35177116481B}"/>
              </a:ext>
            </a:extLst>
          </p:cNvPr>
          <p:cNvSpPr/>
          <p:nvPr/>
        </p:nvSpPr>
        <p:spPr>
          <a:xfrm>
            <a:off x="6570919" y="1678929"/>
            <a:ext cx="4613519" cy="40142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B10509-5A50-1C67-ADEB-A9B36AEE235E}"/>
              </a:ext>
            </a:extLst>
          </p:cNvPr>
          <p:cNvSpPr/>
          <p:nvPr/>
        </p:nvSpPr>
        <p:spPr>
          <a:xfrm>
            <a:off x="160255" y="1235224"/>
            <a:ext cx="5722071" cy="3013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1F780FB-96B1-A94D-3C0E-AAC099959093}"/>
              </a:ext>
            </a:extLst>
          </p:cNvPr>
          <p:cNvCxnSpPr>
            <a:stCxn id="13" idx="3"/>
            <a:endCxn id="8" idx="1"/>
          </p:cNvCxnSpPr>
          <p:nvPr/>
        </p:nvCxnSpPr>
        <p:spPr>
          <a:xfrm>
            <a:off x="5882326" y="1385897"/>
            <a:ext cx="688593" cy="23001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68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311D6-78B7-195E-79D5-5A74E5FEA85C}"/>
              </a:ext>
            </a:extLst>
          </p:cNvPr>
          <p:cNvSpPr>
            <a:spLocks noGrp="1"/>
          </p:cNvSpPr>
          <p:nvPr>
            <p:ph type="ctrTitle"/>
          </p:nvPr>
        </p:nvSpPr>
        <p:spPr/>
        <p:txBody>
          <a:bodyPr>
            <a:normAutofit fontScale="90000"/>
          </a:bodyPr>
          <a:lstStyle/>
          <a:p>
            <a:r>
              <a:rPr lang="en-US">
                <a:latin typeface="Arial" panose="020B0604020202020204" pitchFamily="34" charset="0"/>
                <a:cs typeface="Arial" panose="020B0604020202020204" pitchFamily="34" charset="0"/>
              </a:rPr>
              <a:t>Core Elements of an SMBP Program</a:t>
            </a:r>
          </a:p>
        </p:txBody>
      </p:sp>
      <p:graphicFrame>
        <p:nvGraphicFramePr>
          <p:cNvPr id="7" name="Content Placeholder 1">
            <a:extLst>
              <a:ext uri="{FF2B5EF4-FFF2-40B4-BE49-F238E27FC236}">
                <a16:creationId xmlns:a16="http://schemas.microsoft.com/office/drawing/2014/main" id="{452C5B5C-F00D-4159-544D-45EC1318FAE0}"/>
              </a:ext>
            </a:extLst>
          </p:cNvPr>
          <p:cNvGraphicFramePr>
            <a:graphicFrameLocks noGrp="1"/>
          </p:cNvGraphicFramePr>
          <p:nvPr>
            <p:ph idx="1"/>
            <p:extLst>
              <p:ext uri="{D42A27DB-BD31-4B8C-83A1-F6EECF244321}">
                <p14:modId xmlns:p14="http://schemas.microsoft.com/office/powerpoint/2010/main" val="3329738920"/>
              </p:ext>
            </p:extLst>
          </p:nvPr>
        </p:nvGraphicFramePr>
        <p:xfrm>
          <a:off x="838200" y="1601788"/>
          <a:ext cx="10515600" cy="408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C00C473A-064C-85C0-7EA4-4BD11B084E5A}"/>
              </a:ext>
            </a:extLst>
          </p:cNvPr>
          <p:cNvSpPr txBox="1"/>
          <p:nvPr/>
        </p:nvSpPr>
        <p:spPr>
          <a:xfrm>
            <a:off x="-4483" y="6416488"/>
            <a:ext cx="82564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https://millionhearts.hhs.gov/files/MH_SMBP_Clinicians.pdf</a:t>
            </a:r>
            <a:endParaRPr lang="en-US"/>
          </a:p>
        </p:txBody>
      </p:sp>
    </p:spTree>
    <p:extLst>
      <p:ext uri="{BB962C8B-B14F-4D97-AF65-F5344CB8AC3E}">
        <p14:creationId xmlns:p14="http://schemas.microsoft.com/office/powerpoint/2010/main" val="3321599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25496DB0-D3B7-84CF-D3F4-B4F7928E14A9}"/>
              </a:ext>
            </a:extLst>
          </p:cNvPr>
          <p:cNvGraphicFramePr>
            <a:graphicFrameLocks noGrp="1"/>
          </p:cNvGraphicFramePr>
          <p:nvPr>
            <p:ph idx="1"/>
            <p:extLst>
              <p:ext uri="{D42A27DB-BD31-4B8C-83A1-F6EECF244321}">
                <p14:modId xmlns:p14="http://schemas.microsoft.com/office/powerpoint/2010/main" val="4294574706"/>
              </p:ext>
            </p:extLst>
          </p:nvPr>
        </p:nvGraphicFramePr>
        <p:xfrm>
          <a:off x="735292" y="1583703"/>
          <a:ext cx="11056084" cy="413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3AC2198D-5DA2-6C2E-1AE3-D84F61AB5FBE}"/>
              </a:ext>
            </a:extLst>
          </p:cNvPr>
          <p:cNvSpPr>
            <a:spLocks noGrp="1"/>
          </p:cNvSpPr>
          <p:nvPr>
            <p:ph type="ctrTitle"/>
          </p:nvPr>
        </p:nvSpPr>
        <p:spPr>
          <a:xfrm>
            <a:off x="0" y="348865"/>
            <a:ext cx="9709608" cy="1234838"/>
          </a:xfrm>
        </p:spPr>
        <p:txBody>
          <a:bodyPr vert="horz" lIns="91440" tIns="45720" rIns="91440" bIns="45720" rtlCol="0" anchor="ctr">
            <a:normAutofit fontScale="90000"/>
          </a:bodyPr>
          <a:lstStyle/>
          <a:p>
            <a:r>
              <a:rPr lang="en-US" sz="4400" kern="1200">
                <a:solidFill>
                  <a:srgbClr val="FFFFFF"/>
                </a:solidFill>
                <a:latin typeface="Arial" panose="020B0604020202020204" pitchFamily="34" charset="0"/>
                <a:cs typeface="Arial" panose="020B0604020202020204" pitchFamily="34" charset="0"/>
              </a:rPr>
              <a:t>Core Elements of a SMBP Program cont.</a:t>
            </a:r>
          </a:p>
        </p:txBody>
      </p:sp>
      <p:sp>
        <p:nvSpPr>
          <p:cNvPr id="12" name="TextBox 11">
            <a:extLst>
              <a:ext uri="{FF2B5EF4-FFF2-40B4-BE49-F238E27FC236}">
                <a16:creationId xmlns:a16="http://schemas.microsoft.com/office/drawing/2014/main" id="{1625C5F0-7340-5B64-BB79-73D222DD030E}"/>
              </a:ext>
            </a:extLst>
          </p:cNvPr>
          <p:cNvSpPr txBox="1"/>
          <p:nvPr/>
        </p:nvSpPr>
        <p:spPr>
          <a:xfrm>
            <a:off x="242047" y="6293224"/>
            <a:ext cx="64971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https://millionhearts.hhs.gov/files/MH_SMBP_Clinicians.pdf</a:t>
            </a:r>
          </a:p>
        </p:txBody>
      </p:sp>
    </p:spTree>
    <p:extLst>
      <p:ext uri="{BB962C8B-B14F-4D97-AF65-F5344CB8AC3E}">
        <p14:creationId xmlns:p14="http://schemas.microsoft.com/office/powerpoint/2010/main" val="134093179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DE66E3B-28CB-0071-CA21-A2EFE555D23B}"/>
              </a:ext>
            </a:extLst>
          </p:cNvPr>
          <p:cNvSpPr>
            <a:spLocks noGrp="1"/>
          </p:cNvSpPr>
          <p:nvPr>
            <p:ph type="ctrTitle"/>
          </p:nvPr>
        </p:nvSpPr>
        <p:spPr>
          <a:xfrm>
            <a:off x="9267909" y="2023110"/>
            <a:ext cx="2469624" cy="2846070"/>
          </a:xfrm>
        </p:spPr>
        <p:txBody>
          <a:bodyPr vert="horz" lIns="91440" tIns="45720" rIns="91440" bIns="45720" rtlCol="0" anchor="ctr">
            <a:normAutofit/>
          </a:bodyPr>
          <a:lstStyle/>
          <a:p>
            <a:r>
              <a:rPr lang="en-US" sz="3700">
                <a:solidFill>
                  <a:schemeClr val="tx1"/>
                </a:solidFill>
                <a:latin typeface="+mj-lt"/>
              </a:rPr>
              <a:t>Clinical Flow</a:t>
            </a:r>
          </a:p>
        </p:txBody>
      </p:sp>
      <p:sp>
        <p:nvSpPr>
          <p:cNvPr id="8"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D935DA2-B1FD-8C48-5AC5-53F222576900}"/>
              </a:ext>
            </a:extLst>
          </p:cNvPr>
          <p:cNvPicPr>
            <a:picLocks noGrp="1" noChangeAspect="1"/>
          </p:cNvPicPr>
          <p:nvPr>
            <p:ph idx="1"/>
          </p:nvPr>
        </p:nvPicPr>
        <p:blipFill rotWithShape="1">
          <a:blip r:embed="rId4"/>
          <a:srcRect t="2833" r="1" b="1"/>
          <a:stretch/>
        </p:blipFill>
        <p:spPr>
          <a:xfrm>
            <a:off x="545238" y="8458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70AA68-B1F8-3273-3468-392BC221053C}"/>
              </a:ext>
            </a:extLst>
          </p:cNvPr>
          <p:cNvSpPr txBox="1"/>
          <p:nvPr/>
        </p:nvSpPr>
        <p:spPr>
          <a:xfrm>
            <a:off x="62753" y="6427694"/>
            <a:ext cx="84694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https://millionhearts.hhs.gov/files/MH_SMBP_Clinicians.pdf</a:t>
            </a:r>
          </a:p>
        </p:txBody>
      </p:sp>
    </p:spTree>
    <p:extLst>
      <p:ext uri="{BB962C8B-B14F-4D97-AF65-F5344CB8AC3E}">
        <p14:creationId xmlns:p14="http://schemas.microsoft.com/office/powerpoint/2010/main" val="201368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64AE77-113A-204D-6AD5-5E552F29321C}"/>
              </a:ext>
            </a:extLst>
          </p:cNvPr>
          <p:cNvSpPr>
            <a:spLocks noGrp="1"/>
          </p:cNvSpPr>
          <p:nvPr>
            <p:ph idx="1"/>
          </p:nvPr>
        </p:nvSpPr>
        <p:spPr>
          <a:xfrm>
            <a:off x="838200" y="1526918"/>
            <a:ext cx="10515600" cy="4080791"/>
          </a:xfrm>
        </p:spPr>
        <p:txBody>
          <a:bodyPr vert="horz" lIns="91440" tIns="45720" rIns="91440" bIns="45720" rtlCol="0" anchor="t">
            <a:normAutofit/>
          </a:bodyPr>
          <a:lstStyle/>
          <a:p>
            <a:pPr>
              <a:lnSpc>
                <a:spcPct val="100000"/>
              </a:lnSpc>
            </a:pPr>
            <a:r>
              <a:rPr lang="en-US">
                <a:latin typeface="Arial" panose="020B0604020202020204" pitchFamily="34" charset="0"/>
                <a:cs typeface="Arial" panose="020B0604020202020204" pitchFamily="34" charset="0"/>
              </a:rPr>
              <a:t>Health inequities that influence hypertension control</a:t>
            </a:r>
          </a:p>
          <a:p>
            <a:pPr>
              <a:lnSpc>
                <a:spcPct val="100000"/>
              </a:lnSpc>
            </a:pPr>
            <a:r>
              <a:rPr lang="en-US">
                <a:latin typeface="Arial" panose="020B0604020202020204" pitchFamily="34" charset="0"/>
                <a:cs typeface="Arial" panose="020B0604020202020204" pitchFamily="34" charset="0"/>
              </a:rPr>
              <a:t>Performance measurement and monitoring for hypertension control</a:t>
            </a:r>
          </a:p>
          <a:p>
            <a:pPr>
              <a:lnSpc>
                <a:spcPct val="100000"/>
              </a:lnSpc>
            </a:pPr>
            <a:r>
              <a:rPr lang="en-US">
                <a:latin typeface="Arial" panose="020B0604020202020204" pitchFamily="34" charset="0"/>
                <a:cs typeface="Arial" panose="020B0604020202020204" pitchFamily="34" charset="0"/>
              </a:rPr>
              <a:t>The purpose and core elements of developing a self-monitoring blood pressure program (SMBP) within your practice</a:t>
            </a:r>
          </a:p>
          <a:p>
            <a:pPr>
              <a:lnSpc>
                <a:spcPct val="100000"/>
              </a:lnSpc>
            </a:pPr>
            <a:r>
              <a:rPr lang="en-US">
                <a:latin typeface="Arial" panose="020B0604020202020204" pitchFamily="34" charset="0"/>
                <a:cs typeface="Arial" panose="020B0604020202020204" pitchFamily="34" charset="0"/>
              </a:rPr>
              <a:t>Prescription for home-use blood pressure monitors and cuffs for patients with cost barriers (examples of completed forms will be provided)</a:t>
            </a:r>
          </a:p>
          <a:p>
            <a:pPr>
              <a:lnSpc>
                <a:spcPct val="100000"/>
              </a:lnSpc>
            </a:pPr>
            <a:r>
              <a:rPr lang="en-US">
                <a:latin typeface="Arial" panose="020B0604020202020204" pitchFamily="34" charset="0"/>
                <a:cs typeface="Arial" panose="020B0604020202020204" pitchFamily="34" charset="0"/>
              </a:rPr>
              <a:t>Innovative approaches that local practices are implementing to improve blood pressure control  </a:t>
            </a:r>
          </a:p>
          <a:p>
            <a:pPr>
              <a:lnSpc>
                <a:spcPct val="100000"/>
              </a:lnSpc>
            </a:pPr>
            <a:r>
              <a:rPr lang="en-US">
                <a:latin typeface="Arial" panose="020B0604020202020204" pitchFamily="34" charset="0"/>
                <a:cs typeface="Arial" panose="020B0604020202020204" pitchFamily="34" charset="0"/>
              </a:rPr>
              <a:t>Locating resources on this topic</a:t>
            </a:r>
          </a:p>
        </p:txBody>
      </p:sp>
      <p:sp>
        <p:nvSpPr>
          <p:cNvPr id="3" name="Title 2">
            <a:extLst>
              <a:ext uri="{FF2B5EF4-FFF2-40B4-BE49-F238E27FC236}">
                <a16:creationId xmlns:a16="http://schemas.microsoft.com/office/drawing/2014/main" id="{F124CE63-DAD7-FA06-6749-E8565B01F7A2}"/>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What We'll Cover</a:t>
            </a:r>
          </a:p>
        </p:txBody>
      </p:sp>
      <p:pic>
        <p:nvPicPr>
          <p:cNvPr id="5" name="Picture 4">
            <a:extLst>
              <a:ext uri="{FF2B5EF4-FFF2-40B4-BE49-F238E27FC236}">
                <a16:creationId xmlns:a16="http://schemas.microsoft.com/office/drawing/2014/main" id="{186DD116-3159-AB40-7760-8459BD7B3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4" y="6012637"/>
            <a:ext cx="3145536" cy="845363"/>
          </a:xfrm>
          <a:prstGeom prst="rect">
            <a:avLst/>
          </a:prstGeom>
        </p:spPr>
      </p:pic>
    </p:spTree>
    <p:extLst>
      <p:ext uri="{BB962C8B-B14F-4D97-AF65-F5344CB8AC3E}">
        <p14:creationId xmlns:p14="http://schemas.microsoft.com/office/powerpoint/2010/main" val="339437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C73485-193F-4461-94F4-1A6D4D96ABA7}"/>
              </a:ext>
            </a:extLst>
          </p:cNvPr>
          <p:cNvSpPr>
            <a:spLocks noGrp="1"/>
          </p:cNvSpPr>
          <p:nvPr>
            <p:ph idx="1"/>
          </p:nvPr>
        </p:nvSpPr>
        <p:spPr>
          <a:xfrm>
            <a:off x="191729" y="1593131"/>
            <a:ext cx="11724968" cy="4104966"/>
          </a:xfrm>
        </p:spPr>
        <p:txBody>
          <a:bodyPr>
            <a:normAutofit fontScale="77500" lnSpcReduction="20000"/>
          </a:bodyPr>
          <a:lstStyle/>
          <a:p>
            <a:pPr marL="0" marR="0" indent="0">
              <a:spcBef>
                <a:spcPts val="0"/>
              </a:spcBef>
              <a:spcAft>
                <a:spcPts val="0"/>
              </a:spcAft>
              <a:buNone/>
            </a:pP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Issuing and Tracking SMBP devices:</a:t>
            </a:r>
          </a:p>
          <a:p>
            <a:pPr marL="0" marR="0" indent="0">
              <a:spcBef>
                <a:spcPts val="0"/>
              </a:spcBef>
              <a:spcAft>
                <a:spcPts val="0"/>
              </a:spcAft>
              <a:buNone/>
            </a:pPr>
            <a:endPar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lvl="1">
              <a:spcBef>
                <a:spcPts val="0"/>
              </a:spcBef>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device loaner agreement, scan copy into patient’s chart “SMBP-Loan”(or generate from patient chart and have electronically sign) and give patient a copy</a:t>
            </a:r>
          </a:p>
          <a:p>
            <a:pPr marL="457200" lvl="1" indent="0">
              <a:spcBef>
                <a:spcPts val="0"/>
              </a:spcBef>
              <a:buNone/>
            </a:pP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lvl="1">
              <a:spcBef>
                <a:spcPts val="0"/>
              </a:spcBef>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Create a </a:t>
            </a:r>
            <a:r>
              <a:rPr lang="en-US" sz="3600" err="1">
                <a:solidFill>
                  <a:srgbClr val="000000"/>
                </a:solidFill>
                <a:effectLst/>
                <a:latin typeface="Arial" panose="020B0604020202020204" pitchFamily="34" charset="0"/>
                <a:ea typeface="Calibri" panose="020F0502020204030204" pitchFamily="34" charset="0"/>
                <a:cs typeface="Arial" panose="020B0604020202020204" pitchFamily="34" charset="0"/>
              </a:rPr>
              <a:t>ToDo</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in the patient’s chart and assign the user as the clinic’s nurse triage account</a:t>
            </a:r>
          </a:p>
          <a:p>
            <a:pPr marL="457200" lvl="1" indent="0">
              <a:spcBef>
                <a:spcPts val="0"/>
              </a:spcBef>
              <a:buNone/>
            </a:pP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lvl="1">
              <a:spcBef>
                <a:spcPts val="0"/>
              </a:spcBef>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Assign reason as “SMBP”  (allows a way to track patients that are participants in SMBP program)</a:t>
            </a:r>
          </a:p>
          <a:p>
            <a:pPr marL="457200" lvl="1" indent="0">
              <a:spcBef>
                <a:spcPts val="0"/>
              </a:spcBef>
              <a:buNone/>
            </a:pP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lvl="1">
              <a:spcBef>
                <a:spcPts val="0"/>
              </a:spcBef>
            </a:pPr>
            <a:r>
              <a:rPr lang="en-US" sz="3600">
                <a:effectLst/>
                <a:latin typeface="Arial" panose="020B0604020202020204" pitchFamily="34" charset="0"/>
                <a:ea typeface="Calibri" panose="020F0502020204030204" pitchFamily="34" charset="0"/>
                <a:cs typeface="Arial" panose="020B0604020202020204" pitchFamily="34" charset="0"/>
              </a:rPr>
              <a:t>Set </a:t>
            </a:r>
            <a:r>
              <a:rPr lang="en-US" sz="3600" err="1">
                <a:effectLst/>
                <a:latin typeface="Arial" panose="020B0604020202020204" pitchFamily="34" charset="0"/>
                <a:ea typeface="Calibri" panose="020F0502020204030204" pitchFamily="34" charset="0"/>
                <a:cs typeface="Arial" panose="020B0604020202020204" pitchFamily="34" charset="0"/>
              </a:rPr>
              <a:t>ToDo</a:t>
            </a:r>
            <a:r>
              <a:rPr lang="en-US" sz="3600">
                <a:effectLst/>
                <a:latin typeface="Arial" panose="020B0604020202020204" pitchFamily="34" charset="0"/>
                <a:ea typeface="Calibri" panose="020F0502020204030204" pitchFamily="34" charset="0"/>
                <a:cs typeface="Arial" panose="020B0604020202020204" pitchFamily="34" charset="0"/>
              </a:rPr>
              <a:t> date for return date as discussed with the patient (4 weeks)</a:t>
            </a:r>
          </a:p>
          <a:p>
            <a:pPr marL="0" marR="0">
              <a:spcBef>
                <a:spcPts val="0"/>
              </a:spcBef>
              <a:spcAft>
                <a:spcPts val="0"/>
              </a:spcAft>
            </a:pPr>
            <a:endParaRPr lang="en-US" sz="3600">
              <a:latin typeface="Calibri" panose="020F0502020204030204" pitchFamily="34" charset="0"/>
              <a:ea typeface="Calibri" panose="020F0502020204030204" pitchFamily="34" charset="0"/>
            </a:endParaRPr>
          </a:p>
          <a:p>
            <a:pPr algn="just"/>
            <a:endParaRPr lang="en-US" sz="3600" b="1">
              <a:latin typeface="Arial" panose="020B0604020202020204" pitchFamily="34"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CC7C41BF-3889-4C98-8C2B-3A2503B7755E}"/>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NOTCH: Issuing and Tracking</a:t>
            </a:r>
          </a:p>
        </p:txBody>
      </p:sp>
    </p:spTree>
    <p:extLst>
      <p:ext uri="{BB962C8B-B14F-4D97-AF65-F5344CB8AC3E}">
        <p14:creationId xmlns:p14="http://schemas.microsoft.com/office/powerpoint/2010/main" val="194303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CC76A5-08E6-1743-DB41-95D537574374}"/>
              </a:ext>
            </a:extLst>
          </p:cNvPr>
          <p:cNvSpPr>
            <a:spLocks noGrp="1"/>
          </p:cNvSpPr>
          <p:nvPr>
            <p:ph idx="1"/>
          </p:nvPr>
        </p:nvSpPr>
        <p:spPr>
          <a:xfrm>
            <a:off x="838200" y="1602557"/>
            <a:ext cx="10515600" cy="4409137"/>
          </a:xfrm>
        </p:spPr>
        <p:txBody>
          <a:bodyPr>
            <a:normAutofit fontScale="85000" lnSpcReduction="20000"/>
          </a:bodyPr>
          <a:lstStyle/>
          <a:p>
            <a:pPr lvl="1" indent="-457200">
              <a:spcBef>
                <a:spcPts val="0"/>
              </a:spcBef>
              <a:buFont typeface="+mj-lt"/>
              <a:buAutoNum type="arabicPeriod"/>
            </a:pP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Using a smartphone app linked to the SMBP device the patient can send home BP reading to a specified NOTCH email. </a:t>
            </a:r>
          </a:p>
          <a:p>
            <a:pPr marL="685800" lvl="2" indent="0">
              <a:spcBef>
                <a:spcPts val="0"/>
              </a:spcBef>
              <a:buNone/>
            </a:pP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(These emails are received by care coordination, </a:t>
            </a:r>
            <a:r>
              <a:rPr lang="en-US">
                <a:solidFill>
                  <a:srgbClr val="000000"/>
                </a:solidFill>
                <a:latin typeface="Arial" panose="020B0604020202020204" pitchFamily="34" charset="0"/>
                <a:ea typeface="Calibri" panose="020F0502020204030204" pitchFamily="34" charset="0"/>
                <a:cs typeface="Arial" panose="020B0604020202020204" pitchFamily="34" charset="0"/>
              </a:rPr>
              <a:t>saved as a pdf in the EHR labeled “SMBP </a:t>
            </a:r>
            <a:r>
              <a:rPr lang="en-US" err="1">
                <a:solidFill>
                  <a:srgbClr val="000000"/>
                </a:solidFill>
                <a:latin typeface="Arial" panose="020B0604020202020204" pitchFamily="34" charset="0"/>
                <a:ea typeface="Calibri" panose="020F0502020204030204" pitchFamily="34" charset="0"/>
                <a:cs typeface="Arial" panose="020B0604020202020204" pitchFamily="34" charset="0"/>
              </a:rPr>
              <a:t>pt</a:t>
            </a:r>
            <a:r>
              <a:rPr lang="en-US">
                <a:solidFill>
                  <a:srgbClr val="000000"/>
                </a:solidFill>
                <a:latin typeface="Arial" panose="020B0604020202020204" pitchFamily="34" charset="0"/>
                <a:ea typeface="Calibri" panose="020F0502020204030204" pitchFamily="34" charset="0"/>
                <a:cs typeface="Arial" panose="020B0604020202020204" pitchFamily="34" charset="0"/>
              </a:rPr>
              <a:t> scanned data” and then routed to the provider. The document </a:t>
            </a: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can be tracked using a DM/HM report in Medent. BP results are entered into the vital section of patient’s chart) </a:t>
            </a:r>
          </a:p>
          <a:p>
            <a:pPr lvl="1" indent="-457200">
              <a:spcBef>
                <a:spcPts val="0"/>
              </a:spcBef>
              <a:buFont typeface="+mj-lt"/>
              <a:buAutoNum type="arabicPeriod"/>
            </a:pPr>
            <a:endParaRPr lang="en-US">
              <a:solidFill>
                <a:srgbClr val="000000"/>
              </a:solidFill>
              <a:latin typeface="Arial" panose="020B0604020202020204" pitchFamily="34" charset="0"/>
              <a:ea typeface="Calibri" panose="020F0502020204030204" pitchFamily="34" charset="0"/>
              <a:cs typeface="Arial" panose="020B0604020202020204" pitchFamily="34" charset="0"/>
            </a:endParaRPr>
          </a:p>
          <a:p>
            <a:pPr lvl="1" indent="-457200">
              <a:spcBef>
                <a:spcPts val="0"/>
              </a:spcBef>
              <a:buFont typeface="+mj-lt"/>
              <a:buAutoNum type="arabicPeriod"/>
            </a:pP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Using the patient portal, the patient can enter the home BP readings and send directly to their clinic. Nursing should accept the data and it will automatically be entered as data into the patient’s </a:t>
            </a:r>
            <a:r>
              <a:rPr lang="en-US">
                <a:solidFill>
                  <a:srgbClr val="000000"/>
                </a:solidFill>
                <a:latin typeface="Arial" panose="020B0604020202020204" pitchFamily="34" charset="0"/>
                <a:ea typeface="Calibri" panose="020F0502020204030204" pitchFamily="34" charset="0"/>
                <a:cs typeface="Arial" panose="020B0604020202020204" pitchFamily="34" charset="0"/>
              </a:rPr>
              <a:t>vitals record. </a:t>
            </a: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914400" lvl="1" indent="-457200">
              <a:spcBef>
                <a:spcPts val="0"/>
              </a:spcBef>
              <a:buFont typeface="+mj-lt"/>
              <a:buAutoNum type="arabicPeriod"/>
            </a:pP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1" indent="-457200">
              <a:spcBef>
                <a:spcPts val="0"/>
              </a:spcBef>
              <a:buFont typeface="+mj-lt"/>
              <a:buAutoNum type="arabicPeriod"/>
            </a:pP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Patient can schedule a 28-day BP check with nursing, at time of receiving SMBP device, if no future appointments are scheduled with their provider. Patients are asked to bring BP readings to follow up appointment or drop them off at office </a:t>
            </a:r>
            <a:r>
              <a:rPr lang="en-US">
                <a:solidFill>
                  <a:srgbClr val="000000"/>
                </a:solidFill>
                <a:latin typeface="Arial" panose="020B0604020202020204" pitchFamily="34" charset="0"/>
                <a:ea typeface="Calibri" panose="020F0502020204030204" pitchFamily="34" charset="0"/>
                <a:cs typeface="Arial" panose="020B0604020202020204" pitchFamily="34" charset="0"/>
              </a:rPr>
              <a:t>in a specified time. These readings </a:t>
            </a: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are entered into chart. All appointment types can be tracked and extrapolated in a report. </a:t>
            </a:r>
          </a:p>
          <a:p>
            <a:pPr lvl="1" indent="-457200">
              <a:spcBef>
                <a:spcPts val="0"/>
              </a:spcBef>
              <a:buFont typeface="+mj-lt"/>
              <a:buAutoNum type="arabicPeriod"/>
            </a:pPr>
            <a:endParaRPr lang="en-US">
              <a:solidFill>
                <a:srgbClr val="000000"/>
              </a:solidFill>
              <a:latin typeface="Arial" panose="020B0604020202020204" pitchFamily="34" charset="0"/>
              <a:ea typeface="Calibri" panose="020F0502020204030204" pitchFamily="34" charset="0"/>
              <a:cs typeface="Arial" panose="020B0604020202020204" pitchFamily="34" charset="0"/>
            </a:endParaRPr>
          </a:p>
          <a:p>
            <a:pPr lvl="1" indent="-457200">
              <a:spcBef>
                <a:spcPts val="0"/>
              </a:spcBef>
              <a:buFont typeface="+mj-lt"/>
              <a:buAutoNum type="arabicPeriod"/>
            </a:pP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Provide a pre-stamped envelope and form to complete to send results back. A document is created in Medent titled “BP readings” which, once created and closed, can be tracked through Medent reporting. </a:t>
            </a:r>
          </a:p>
          <a:p>
            <a:endParaRPr lang="en-US"/>
          </a:p>
        </p:txBody>
      </p:sp>
      <p:sp>
        <p:nvSpPr>
          <p:cNvPr id="3" name="Title 2">
            <a:extLst>
              <a:ext uri="{FF2B5EF4-FFF2-40B4-BE49-F238E27FC236}">
                <a16:creationId xmlns:a16="http://schemas.microsoft.com/office/drawing/2014/main" id="{D5370375-43EC-6EA3-9D70-2705E5D4272E}"/>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NOTCH: Data Collection</a:t>
            </a:r>
          </a:p>
        </p:txBody>
      </p:sp>
    </p:spTree>
    <p:extLst>
      <p:ext uri="{BB962C8B-B14F-4D97-AF65-F5344CB8AC3E}">
        <p14:creationId xmlns:p14="http://schemas.microsoft.com/office/powerpoint/2010/main" val="68282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1B851F-D028-BDE2-64AF-AFEC8ABFC58A}"/>
              </a:ext>
            </a:extLst>
          </p:cNvPr>
          <p:cNvSpPr>
            <a:spLocks noGrp="1"/>
          </p:cNvSpPr>
          <p:nvPr>
            <p:ph idx="1"/>
          </p:nvPr>
        </p:nvSpPr>
        <p:spPr/>
        <p:txBody>
          <a:bodyPr>
            <a:normAutofit fontScale="92500" lnSpcReduction="10000"/>
          </a:bodyPr>
          <a:lstStyle/>
          <a:p>
            <a:pPr marL="0" indent="0">
              <a:buNone/>
            </a:pP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EHR Reports:</a:t>
            </a:r>
            <a:endPar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1"/>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Identify participation</a:t>
            </a:r>
          </a:p>
          <a:p>
            <a:pPr lvl="1"/>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Differentiate BPs readings in office versus at home</a:t>
            </a:r>
          </a:p>
          <a:p>
            <a:pPr lvl="1"/>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I</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dentifying patients with dx of HTN and not seen in office in past 6 months</a:t>
            </a:r>
          </a:p>
          <a:p>
            <a:pPr lvl="1"/>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Identify participants of program who have not been seen or provided BP readings</a:t>
            </a:r>
          </a:p>
          <a:p>
            <a:pPr lvl="1"/>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Identify patients who are due to return device</a:t>
            </a:r>
          </a:p>
          <a:p>
            <a:pPr marL="457200" lvl="1" indent="0">
              <a:buNone/>
            </a:pPr>
            <a:endParaRPr lang="en-US">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lvl="1" indent="0">
              <a:buNone/>
            </a:pPr>
            <a:endParaRPr lang="en-US">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a:effectLst/>
                <a:latin typeface="Arial" panose="020B0604020202020204" pitchFamily="34" charset="0"/>
                <a:ea typeface="Calibri" panose="020F0502020204030204" pitchFamily="34" charset="0"/>
                <a:cs typeface="Arial" panose="020B0604020202020204" pitchFamily="34" charset="0"/>
              </a:rPr>
              <a:t>Current Data:  800 patients have enrolled</a:t>
            </a:r>
          </a:p>
          <a:p>
            <a:pPr marL="0" marR="0" indent="0">
              <a:spcBef>
                <a:spcPts val="0"/>
              </a:spcBef>
              <a:spcAft>
                <a:spcPts val="0"/>
              </a:spcAft>
              <a:buNone/>
            </a:pPr>
            <a:r>
              <a:rPr lang="en-US" sz="1800" b="1">
                <a:effectLst/>
                <a:latin typeface="Arial" panose="020B0604020202020204" pitchFamily="34" charset="0"/>
                <a:ea typeface="Calibri" panose="020F0502020204030204" pitchFamily="34" charset="0"/>
                <a:cs typeface="Arial" panose="020B0604020202020204" pitchFamily="34" charset="0"/>
              </a:rPr>
              <a:t>	Over 4880 have been offered (either have home BP device or declined to participate)</a:t>
            </a:r>
          </a:p>
          <a:p>
            <a:pPr lvl="1"/>
            <a:endParaRPr lang="en-US">
              <a:solidFill>
                <a:srgbClr val="000000"/>
              </a:solidFill>
              <a:effectLst/>
              <a:latin typeface="Calibri" panose="020F0502020204030204" pitchFamily="34" charset="0"/>
              <a:ea typeface="Calibri" panose="020F0502020204030204" pitchFamily="34" charset="0"/>
            </a:endParaRPr>
          </a:p>
          <a:p>
            <a:endParaRPr lang="en-US"/>
          </a:p>
        </p:txBody>
      </p:sp>
      <p:sp>
        <p:nvSpPr>
          <p:cNvPr id="3" name="Title 2">
            <a:extLst>
              <a:ext uri="{FF2B5EF4-FFF2-40B4-BE49-F238E27FC236}">
                <a16:creationId xmlns:a16="http://schemas.microsoft.com/office/drawing/2014/main" id="{69F8D194-6532-ABF5-A29E-3EAB51090BBF}"/>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NOTCH: Using EHR to Follow Up</a:t>
            </a:r>
          </a:p>
        </p:txBody>
      </p:sp>
    </p:spTree>
    <p:extLst>
      <p:ext uri="{BB962C8B-B14F-4D97-AF65-F5344CB8AC3E}">
        <p14:creationId xmlns:p14="http://schemas.microsoft.com/office/powerpoint/2010/main" val="237939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Prescribing Blood Pressure Cuffs</a:t>
            </a:r>
          </a:p>
        </p:txBody>
      </p:sp>
      <p:sp>
        <p:nvSpPr>
          <p:cNvPr id="3" name="Subtitle 2"/>
          <p:cNvSpPr>
            <a:spLocks noGrp="1"/>
          </p:cNvSpPr>
          <p:nvPr>
            <p:ph type="subTitle" idx="1"/>
          </p:nvPr>
        </p:nvSpPr>
        <p:spPr/>
        <p:txBody>
          <a:bodyPr/>
          <a:lstStyle/>
          <a:p>
            <a:pPr marL="457200" indent="-457200" algn="l">
              <a:buFont typeface="Arial" panose="020B0604020202020204" pitchFamily="34" charset="0"/>
              <a:buChar char="•"/>
            </a:pPr>
            <a:r>
              <a:rPr lang="en-US"/>
              <a:t>Prescriptions for BP cuffs need to be filled at a medical supply store and require a DME</a:t>
            </a:r>
          </a:p>
          <a:p>
            <a:pPr marL="457200" indent="-457200" algn="l">
              <a:buFont typeface="Arial" panose="020B0604020202020204" pitchFamily="34" charset="0"/>
              <a:buChar char="•"/>
            </a:pPr>
            <a:r>
              <a:rPr lang="en-US"/>
              <a:t>Only one store in Chittenden County will currently fill /bill Medicaid</a:t>
            </a:r>
          </a:p>
          <a:p>
            <a:pPr marL="457200" indent="-457200" algn="l">
              <a:buFont typeface="Arial" panose="020B0604020202020204" pitchFamily="34" charset="0"/>
              <a:buChar char="•"/>
            </a:pPr>
            <a:endParaRPr lang="en-US"/>
          </a:p>
          <a:p>
            <a:pPr marL="457200" indent="-457200" algn="l">
              <a:buFont typeface="Arial" panose="020B0604020202020204" pitchFamily="34" charset="0"/>
              <a:buChar char="•"/>
            </a:pPr>
            <a:endParaRPr lang="en-US"/>
          </a:p>
          <a:p>
            <a:pPr marL="457200" indent="-457200" algn="l">
              <a:buFont typeface="Arial" panose="020B0604020202020204" pitchFamily="34" charset="0"/>
              <a:buChar char="•"/>
            </a:pPr>
            <a:endParaRPr lang="en-US"/>
          </a:p>
        </p:txBody>
      </p:sp>
    </p:spTree>
    <p:extLst>
      <p:ext uri="{BB962C8B-B14F-4D97-AF65-F5344CB8AC3E}">
        <p14:creationId xmlns:p14="http://schemas.microsoft.com/office/powerpoint/2010/main" val="268950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Blood Pressure Cuff Lending Libraries</a:t>
            </a:r>
          </a:p>
        </p:txBody>
      </p:sp>
      <p:sp>
        <p:nvSpPr>
          <p:cNvPr id="3" name="Subtitle 2"/>
          <p:cNvSpPr>
            <a:spLocks noGrp="1"/>
          </p:cNvSpPr>
          <p:nvPr>
            <p:ph type="subTitle" idx="1"/>
          </p:nvPr>
        </p:nvSpPr>
        <p:spPr/>
        <p:txBody>
          <a:bodyPr>
            <a:normAutofit fontScale="92500" lnSpcReduction="20000"/>
          </a:bodyPr>
          <a:lstStyle/>
          <a:p>
            <a:pPr marL="457200" indent="-457200" algn="l">
              <a:buFont typeface="Arial" panose="020B0604020202020204" pitchFamily="34" charset="0"/>
              <a:buChar char="•"/>
            </a:pPr>
            <a:r>
              <a:rPr lang="en-US"/>
              <a:t>Started at Champlain Islands site due to lack of pharmacies, lack of insurance coverage</a:t>
            </a:r>
          </a:p>
          <a:p>
            <a:pPr marL="457200" indent="-457200" algn="l">
              <a:buFont typeface="Arial" panose="020B0604020202020204" pitchFamily="34" charset="0"/>
              <a:buChar char="•"/>
            </a:pPr>
            <a:r>
              <a:rPr lang="en-US"/>
              <a:t>Expanded to other sites based on interest/need/capacity</a:t>
            </a:r>
          </a:p>
          <a:p>
            <a:pPr marL="457200" indent="-457200" algn="l">
              <a:buFont typeface="Arial" panose="020B0604020202020204" pitchFamily="34" charset="0"/>
              <a:buChar char="•"/>
            </a:pPr>
            <a:r>
              <a:rPr lang="en-US"/>
              <a:t>Currently we have lending libraries at two sites and for two specific populations; those receiving home care and pregnant patients</a:t>
            </a:r>
          </a:p>
          <a:p>
            <a:pPr marL="457200" indent="-457200" algn="l">
              <a:buFont typeface="Arial" panose="020B0604020202020204" pitchFamily="34" charset="0"/>
              <a:buChar char="•"/>
            </a:pPr>
            <a:r>
              <a:rPr lang="en-US"/>
              <a:t>Variation in how programs were implemented across sites; attempting to standardize while keeping implementation barriers low</a:t>
            </a:r>
          </a:p>
          <a:p>
            <a:pPr marL="914400" lvl="1" indent="-457200" algn="l">
              <a:buFont typeface="Arial" panose="020B0604020202020204" pitchFamily="34" charset="0"/>
              <a:buChar char="•"/>
            </a:pPr>
            <a:r>
              <a:rPr lang="en-US"/>
              <a:t>Use of EHR med module to prescribe in-house cuffs </a:t>
            </a:r>
          </a:p>
          <a:p>
            <a:pPr marL="914400" lvl="1" indent="-457200" algn="l">
              <a:buFont typeface="Arial" panose="020B0604020202020204" pitchFamily="34" charset="0"/>
              <a:buChar char="•"/>
            </a:pPr>
            <a:r>
              <a:rPr lang="en-US"/>
              <a:t>Development of organization-wide protocol to guide sites implementing a lending library</a:t>
            </a:r>
          </a:p>
          <a:p>
            <a:pPr marL="914400" lvl="1" indent="-457200" algn="l">
              <a:buFont typeface="Arial" panose="020B0604020202020204" pitchFamily="34" charset="0"/>
              <a:buChar char="•"/>
            </a:pPr>
            <a:endParaRPr lang="en-US"/>
          </a:p>
        </p:txBody>
      </p:sp>
    </p:spTree>
    <p:extLst>
      <p:ext uri="{BB962C8B-B14F-4D97-AF65-F5344CB8AC3E}">
        <p14:creationId xmlns:p14="http://schemas.microsoft.com/office/powerpoint/2010/main" val="101243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5DF1CE-3BCB-4691-BFC6-BAB74E7D2C6C}"/>
              </a:ext>
            </a:extLst>
          </p:cNvPr>
          <p:cNvSpPr>
            <a:spLocks noGrp="1"/>
          </p:cNvSpPr>
          <p:nvPr>
            <p:ph idx="1"/>
          </p:nvPr>
        </p:nvSpPr>
        <p:spPr/>
        <p:txBody>
          <a:bodyPr vert="horz" lIns="91440" tIns="45720" rIns="91440" bIns="45720" rtlCol="0" anchor="t">
            <a:normAutofit/>
          </a:bodyPr>
          <a:lstStyle/>
          <a:p>
            <a:endParaRPr 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r>
              <a:rPr lang="en-US" dirty="0">
                <a:solidFill>
                  <a:srgbClr val="0070C0"/>
                </a:solidFill>
                <a:latin typeface="Arial"/>
                <a:cs typeface="Arial"/>
                <a:hlinkClick r:id="rId2">
                  <a:extLst>
                    <a:ext uri="{A12FA001-AC4F-418D-AE19-62706E023703}">
                      <ahyp:hlinkClr xmlns:ahyp="http://schemas.microsoft.com/office/drawing/2018/hyperlinkcolor" val="tx"/>
                    </a:ext>
                  </a:extLst>
                </a:hlinkClick>
              </a:rPr>
              <a:t>Clinical criteria</a:t>
            </a:r>
            <a:endParaRPr lang="en-US" dirty="0">
              <a:solidFill>
                <a:srgbClr val="0070C0"/>
              </a:solidFill>
              <a:latin typeface="Arial"/>
              <a:cs typeface="Arial"/>
            </a:endParaRPr>
          </a:p>
          <a:p>
            <a:r>
              <a:rPr lang="en-US" dirty="0">
                <a:latin typeface="Arial"/>
                <a:cs typeface="Arial"/>
                <a:hlinkClick r:id="rId3"/>
              </a:rPr>
              <a:t>Cuff size resource</a:t>
            </a:r>
            <a:endParaRPr lang="en-US" dirty="0">
              <a:latin typeface="Arial"/>
              <a:cs typeface="Arial"/>
            </a:endParaRPr>
          </a:p>
          <a:p>
            <a:r>
              <a:rPr lang="en-US" dirty="0" err="1">
                <a:latin typeface="Arial"/>
                <a:cs typeface="Arial"/>
                <a:hlinkClick r:id="rId4"/>
              </a:rPr>
              <a:t>Gainwell</a:t>
            </a:r>
            <a:r>
              <a:rPr lang="en-US" dirty="0">
                <a:latin typeface="Arial"/>
                <a:cs typeface="Arial"/>
                <a:hlinkClick r:id="rId4"/>
              </a:rPr>
              <a:t> rep link</a:t>
            </a:r>
            <a:endParaRPr lang="en-US" dirty="0">
              <a:latin typeface="Arial"/>
              <a:cs typeface="Arial"/>
            </a:endParaRPr>
          </a:p>
          <a:p>
            <a:r>
              <a:rPr lang="en-US" u="sng" dirty="0">
                <a:solidFill>
                  <a:srgbClr val="0070C0"/>
                </a:solidFill>
                <a:effectLst/>
                <a:latin typeface="Arial"/>
                <a:ea typeface="Calibri" panose="020F0502020204030204" pitchFamily="34" charset="0"/>
                <a:cs typeface="Arial"/>
                <a:hlinkClick r:id="rId5">
                  <a:extLst>
                    <a:ext uri="{A12FA001-AC4F-418D-AE19-62706E023703}">
                      <ahyp:hlinkClr xmlns:ahyp="http://schemas.microsoft.com/office/drawing/2018/hyperlinkcolor" val="tx"/>
                    </a:ext>
                  </a:extLst>
                </a:hlinkClick>
              </a:rPr>
              <a:t>Measurement of Blood Pressure in Humans: A Scientific Statement From the American Heart Association | Hypertension (ahajournals.org)</a:t>
            </a:r>
            <a:endParaRPr lang="en-US" u="sng" dirty="0">
              <a:solidFill>
                <a:srgbClr val="0070C0"/>
              </a:solidFill>
              <a:effectLst/>
              <a:latin typeface="Arial"/>
              <a:ea typeface="Calibri" panose="020F0502020204030204" pitchFamily="34" charset="0"/>
              <a:cs typeface="Arial"/>
            </a:endParaRPr>
          </a:p>
          <a:p>
            <a:r>
              <a:rPr lang="en-US" dirty="0">
                <a:latin typeface="Arial"/>
                <a:cs typeface="Arial"/>
                <a:hlinkClick r:id="rId6"/>
              </a:rPr>
              <a:t>MyHealthyVT.org</a:t>
            </a:r>
            <a:endParaRPr lang="en-US" u="sng" dirty="0">
              <a:solidFill>
                <a:srgbClr val="0070C0"/>
              </a:solidFill>
              <a:effectLst/>
              <a:latin typeface="Arial"/>
              <a:ea typeface="Calibri" panose="020F0502020204030204" pitchFamily="34" charset="0"/>
              <a:cs typeface="Arial"/>
            </a:endParaRPr>
          </a:p>
          <a:p>
            <a:r>
              <a:rPr lang="en-US" dirty="0">
                <a:latin typeface="Arial"/>
                <a:cs typeface="Arial"/>
                <a:hlinkClick r:id="rId7"/>
              </a:rPr>
              <a:t>Provider &amp; Patient Tip Sheet</a:t>
            </a:r>
          </a:p>
          <a:p>
            <a:r>
              <a:rPr lang="en-US" dirty="0">
                <a:latin typeface="Arial"/>
                <a:cs typeface="Arial"/>
                <a:hlinkClick r:id="rId8"/>
              </a:rPr>
              <a:t>Self-Measured Blood Pressure Monitoring for Clinicians (Million Hearts)</a:t>
            </a:r>
          </a:p>
        </p:txBody>
      </p:sp>
      <p:sp>
        <p:nvSpPr>
          <p:cNvPr id="3" name="Title 2">
            <a:extLst>
              <a:ext uri="{FF2B5EF4-FFF2-40B4-BE49-F238E27FC236}">
                <a16:creationId xmlns:a16="http://schemas.microsoft.com/office/drawing/2014/main" id="{38C49A04-CA2E-8F24-BE69-7830B3B71083}"/>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Resource</a:t>
            </a:r>
            <a:r>
              <a:rPr lang="en-US"/>
              <a:t> </a:t>
            </a:r>
            <a:r>
              <a:rPr lang="en-US">
                <a:latin typeface="Arial" panose="020B0604020202020204" pitchFamily="34" charset="0"/>
                <a:cs typeface="Arial" panose="020B0604020202020204" pitchFamily="34" charset="0"/>
              </a:rPr>
              <a:t>Slide</a:t>
            </a:r>
          </a:p>
        </p:txBody>
      </p:sp>
    </p:spTree>
    <p:extLst>
      <p:ext uri="{BB962C8B-B14F-4D97-AF65-F5344CB8AC3E}">
        <p14:creationId xmlns:p14="http://schemas.microsoft.com/office/powerpoint/2010/main" val="75157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3F538-FA90-3A13-83F1-0B856C60F028}"/>
              </a:ext>
            </a:extLst>
          </p:cNvPr>
          <p:cNvSpPr>
            <a:spLocks noGrp="1"/>
          </p:cNvSpPr>
          <p:nvPr>
            <p:ph idx="1"/>
          </p:nvPr>
        </p:nvSpPr>
        <p:spPr>
          <a:xfrm>
            <a:off x="838200" y="1602557"/>
            <a:ext cx="10515600" cy="4425847"/>
          </a:xfrm>
        </p:spPr>
        <p:txBody>
          <a:bodyPr vert="horz" lIns="91440" tIns="45720" rIns="91440" bIns="45720" rtlCol="0" anchor="t">
            <a:normAutofit/>
          </a:bodyPr>
          <a:lstStyle/>
          <a:p>
            <a:pPr marL="0" indent="0">
              <a:buNone/>
            </a:pPr>
            <a:r>
              <a:rPr lang="en-US" u="sng">
                <a:latin typeface="Arial"/>
                <a:cs typeface="Arial"/>
              </a:rPr>
              <a:t>Primary Contacts:</a:t>
            </a:r>
            <a:endParaRPr lang="en-US" u="sng">
              <a:latin typeface="Arial" panose="020B0604020202020204" pitchFamily="34" charset="0"/>
              <a:cs typeface="Arial" panose="020B0604020202020204" pitchFamily="34" charset="0"/>
            </a:endParaRPr>
          </a:p>
          <a:p>
            <a:endParaRPr lang="en-US">
              <a:latin typeface="Arial"/>
              <a:cs typeface="Arial"/>
            </a:endParaRPr>
          </a:p>
          <a:p>
            <a:r>
              <a:rPr lang="en-US">
                <a:latin typeface="Arial"/>
                <a:cs typeface="Arial"/>
              </a:rPr>
              <a:t>Erin Carmichael </a:t>
            </a:r>
          </a:p>
          <a:p>
            <a:pPr marL="0" indent="0">
              <a:buNone/>
            </a:pPr>
            <a:r>
              <a:rPr lang="en-US">
                <a:latin typeface="Arial"/>
                <a:cs typeface="Arial"/>
              </a:rPr>
              <a:t>Director of Quality Management, DVHA, </a:t>
            </a:r>
            <a:r>
              <a:rPr lang="en-US" u="sng">
                <a:solidFill>
                  <a:srgbClr val="0070C0"/>
                </a:solidFill>
                <a:latin typeface="Arial"/>
                <a:cs typeface="Arial"/>
              </a:rPr>
              <a:t>E</a:t>
            </a:r>
            <a:r>
              <a:rPr lang="en-US">
                <a:latin typeface="Arial"/>
                <a:cs typeface="Arial"/>
                <a:hlinkClick r:id="rId3"/>
              </a:rPr>
              <a:t>rin.Carmichael@vermont.gov</a:t>
            </a:r>
            <a:endParaRPr lang="en-US">
              <a:latin typeface="Arial"/>
              <a:cs typeface="Arial"/>
            </a:endParaRPr>
          </a:p>
          <a:p>
            <a:pPr marL="457200" lvl="1" indent="0">
              <a:buNone/>
            </a:pPr>
            <a:endParaRPr lang="en-US">
              <a:latin typeface="Arial"/>
              <a:cs typeface="Arial"/>
            </a:endParaRPr>
          </a:p>
          <a:p>
            <a:pPr marL="0" marR="0">
              <a:spcBef>
                <a:spcPts val="0"/>
              </a:spcBef>
              <a:spcAft>
                <a:spcPts val="0"/>
              </a:spcAft>
            </a:pPr>
            <a:r>
              <a:rPr lang="en-US">
                <a:latin typeface="Arial"/>
                <a:cs typeface="Arial"/>
              </a:rPr>
              <a:t>Rebecca O'Reilly, </a:t>
            </a:r>
            <a:r>
              <a:rPr lang="en-US">
                <a:effectLst/>
                <a:latin typeface="Arial" panose="020B0604020202020204" pitchFamily="34" charset="0"/>
                <a:ea typeface="Times New Roman" panose="02020603050405020304" pitchFamily="18" charset="0"/>
                <a:cs typeface="Arial" panose="020B0604020202020204" pitchFamily="34" charset="0"/>
              </a:rPr>
              <a:t>MS, RD</a:t>
            </a:r>
            <a:endParaRPr lang="en-US">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a:effectLst/>
                <a:latin typeface="Arial" panose="020B0604020202020204" pitchFamily="34" charset="0"/>
                <a:ea typeface="Times New Roman" panose="02020603050405020304" pitchFamily="18" charset="0"/>
                <a:cs typeface="Arial" panose="020B0604020202020204" pitchFamily="34" charset="0"/>
              </a:rPr>
              <a:t>Manager, Heart Disease and Diabetes Programs</a:t>
            </a:r>
            <a:r>
              <a:rPr lang="en-US">
                <a:latin typeface="Arial" panose="020B0604020202020204" pitchFamily="34" charset="0"/>
                <a:ea typeface="Times New Roman" panose="02020603050405020304" pitchFamily="18" charset="0"/>
                <a:cs typeface="Arial" panose="020B0604020202020204" pitchFamily="34" charset="0"/>
              </a:rPr>
              <a:t>, </a:t>
            </a:r>
            <a:r>
              <a:rPr lang="en-US">
                <a:effectLst/>
                <a:latin typeface="Arial" panose="020B0604020202020204" pitchFamily="34" charset="0"/>
                <a:ea typeface="Times New Roman" panose="02020603050405020304" pitchFamily="18" charset="0"/>
                <a:cs typeface="Arial" panose="020B0604020202020204" pitchFamily="34" charset="0"/>
              </a:rPr>
              <a:t>VDH, </a:t>
            </a:r>
            <a:r>
              <a:rPr lang="en-US">
                <a:effectLst/>
                <a:latin typeface="Arial" panose="020B0604020202020204" pitchFamily="34" charset="0"/>
                <a:ea typeface="Times New Roman" panose="02020603050405020304" pitchFamily="18" charset="0"/>
                <a:cs typeface="Arial" panose="020B0604020202020204" pitchFamily="34" charset="0"/>
                <a:hlinkClick r:id="rId4"/>
              </a:rPr>
              <a:t>Rebecca.OReilly@vermont.gov</a:t>
            </a:r>
            <a:endParaRPr lang="en-US">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a:effectLst/>
                <a:latin typeface="Arial" panose="020B0604020202020204" pitchFamily="34" charset="0"/>
                <a:ea typeface="Times New Roman" panose="02020603050405020304" pitchFamily="18" charset="0"/>
                <a:cs typeface="Arial" panose="020B0604020202020204" pitchFamily="34" charset="0"/>
              </a:rPr>
              <a:t> </a:t>
            </a:r>
            <a:endParaRPr lang="en-US">
              <a:latin typeface="Arial" panose="020B0604020202020204" pitchFamily="34" charset="0"/>
              <a:cs typeface="Arial" panose="020B0604020202020204" pitchFamily="34" charset="0"/>
            </a:endParaRPr>
          </a:p>
          <a:p>
            <a:pPr marL="0" indent="0">
              <a:buNone/>
            </a:pPr>
            <a:endParaRPr lang="en-US"/>
          </a:p>
        </p:txBody>
      </p:sp>
      <p:sp>
        <p:nvSpPr>
          <p:cNvPr id="3" name="Title 2">
            <a:extLst>
              <a:ext uri="{FF2B5EF4-FFF2-40B4-BE49-F238E27FC236}">
                <a16:creationId xmlns:a16="http://schemas.microsoft.com/office/drawing/2014/main" id="{E92F0DFB-9090-3102-30D8-E242E33B82EF}"/>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78452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51A231-E399-7DD4-9BBB-A55EC4F5A771}"/>
              </a:ext>
            </a:extLst>
          </p:cNvPr>
          <p:cNvSpPr>
            <a:spLocks noGrp="1"/>
          </p:cNvSpPr>
          <p:nvPr>
            <p:ph idx="1"/>
          </p:nvPr>
        </p:nvSpPr>
        <p:spPr>
          <a:xfrm>
            <a:off x="342900" y="1373957"/>
            <a:ext cx="11722100" cy="5261891"/>
          </a:xfrm>
        </p:spPr>
        <p:txBody>
          <a:bodyPr vert="horz" lIns="91440" tIns="45720" rIns="91440" bIns="45720" rtlCol="0" anchor="t">
            <a:noAutofit/>
          </a:bodyPr>
          <a:lstStyle/>
          <a:p>
            <a:pPr marL="0" indent="0">
              <a:lnSpc>
                <a:spcPct val="100000"/>
              </a:lnSpc>
              <a:buNone/>
            </a:pPr>
            <a:r>
              <a:rPr lang="en-US" sz="2800" b="1">
                <a:latin typeface="Arial"/>
                <a:cs typeface="Arial"/>
              </a:rPr>
              <a:t>Following today's webinar, you will be able to:</a:t>
            </a:r>
          </a:p>
          <a:p>
            <a:pPr marL="0" indent="0">
              <a:lnSpc>
                <a:spcPct val="100000"/>
              </a:lnSpc>
              <a:buNone/>
            </a:pPr>
            <a:endParaRPr lang="en-US" sz="2800" b="1">
              <a:latin typeface="Arial" panose="020B0604020202020204" pitchFamily="34" charset="0"/>
              <a:cs typeface="Arial" panose="020B0604020202020204" pitchFamily="34" charset="0"/>
            </a:endParaRPr>
          </a:p>
          <a:p>
            <a:pPr marL="971550" lvl="1" indent="-514350">
              <a:lnSpc>
                <a:spcPct val="100000"/>
              </a:lnSpc>
              <a:buAutoNum type="arabicParenR"/>
            </a:pPr>
            <a:r>
              <a:rPr lang="en-US">
                <a:latin typeface="Arial"/>
                <a:cs typeface="Arial"/>
              </a:rPr>
              <a:t>Identify several health inequities that influence hypertension </a:t>
            </a:r>
          </a:p>
          <a:p>
            <a:pPr marL="971550" lvl="1" indent="-514350">
              <a:lnSpc>
                <a:spcPct val="100000"/>
              </a:lnSpc>
              <a:buAutoNum type="arabicParenR"/>
            </a:pPr>
            <a:r>
              <a:rPr lang="en-US">
                <a:latin typeface="Arial"/>
                <a:cs typeface="Arial"/>
              </a:rPr>
              <a:t>Summarize the key performance measurement strategy for hypertension control </a:t>
            </a:r>
          </a:p>
          <a:p>
            <a:pPr marL="971550" lvl="1" indent="-514350">
              <a:lnSpc>
                <a:spcPct val="100000"/>
              </a:lnSpc>
              <a:buAutoNum type="arabicParenR"/>
            </a:pPr>
            <a:r>
              <a:rPr lang="en-US">
                <a:latin typeface="Arial"/>
                <a:cs typeface="Arial"/>
              </a:rPr>
              <a:t>Examine opportunities to include a self-monitoring blood pressure program (SMBP) within your practice</a:t>
            </a:r>
          </a:p>
          <a:p>
            <a:pPr marL="971550" lvl="1" indent="-514350">
              <a:lnSpc>
                <a:spcPct val="100000"/>
              </a:lnSpc>
              <a:buAutoNum type="arabicParenR"/>
            </a:pPr>
            <a:r>
              <a:rPr lang="en-US">
                <a:latin typeface="Arial"/>
                <a:cs typeface="Arial"/>
              </a:rPr>
              <a:t>Use prescription to provide home-use blood pressure monitor + cuff to patients for whom cost is a barrier </a:t>
            </a:r>
          </a:p>
          <a:p>
            <a:endParaRPr lang="en-US">
              <a:latin typeface="Franklin Gothic Book"/>
            </a:endParaRPr>
          </a:p>
          <a:p>
            <a:endParaRPr lang="en-US">
              <a:latin typeface="Franklin Gothic Book"/>
            </a:endParaRPr>
          </a:p>
          <a:p>
            <a:endParaRPr lang="en-US">
              <a:latin typeface="Franklin Gothic Demi Cond"/>
            </a:endParaRPr>
          </a:p>
          <a:p>
            <a:endParaRPr lang="en-US"/>
          </a:p>
        </p:txBody>
      </p:sp>
      <p:sp>
        <p:nvSpPr>
          <p:cNvPr id="3" name="Title 2">
            <a:extLst>
              <a:ext uri="{FF2B5EF4-FFF2-40B4-BE49-F238E27FC236}">
                <a16:creationId xmlns:a16="http://schemas.microsoft.com/office/drawing/2014/main" id="{379BAEFE-62B6-0D8C-AE5F-A6C8172F7A16}"/>
              </a:ext>
            </a:extLst>
          </p:cNvPr>
          <p:cNvSpPr>
            <a:spLocks noGrp="1"/>
          </p:cNvSpPr>
          <p:nvPr>
            <p:ph type="ctrTitle"/>
          </p:nvPr>
        </p:nvSpPr>
        <p:spPr/>
        <p:txBody>
          <a:bodyPr/>
          <a:lstStyle/>
          <a:p>
            <a:r>
              <a:rPr lang="en-US">
                <a:latin typeface="Arial" panose="020B0604020202020204" pitchFamily="34" charset="0"/>
                <a:cs typeface="Arial" panose="020B0604020202020204" pitchFamily="34" charset="0"/>
              </a:rPr>
              <a:t>Learning Objectives</a:t>
            </a:r>
          </a:p>
        </p:txBody>
      </p:sp>
      <p:pic>
        <p:nvPicPr>
          <p:cNvPr id="5" name="Picture 4">
            <a:extLst>
              <a:ext uri="{FF2B5EF4-FFF2-40B4-BE49-F238E27FC236}">
                <a16:creationId xmlns:a16="http://schemas.microsoft.com/office/drawing/2014/main" id="{1A9EBC05-EC9B-FBEB-9ADF-5827ACAD0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6012637"/>
            <a:ext cx="3145536" cy="845363"/>
          </a:xfrm>
          <a:prstGeom prst="rect">
            <a:avLst/>
          </a:prstGeom>
        </p:spPr>
      </p:pic>
    </p:spTree>
    <p:extLst>
      <p:ext uri="{BB962C8B-B14F-4D97-AF65-F5344CB8AC3E}">
        <p14:creationId xmlns:p14="http://schemas.microsoft.com/office/powerpoint/2010/main" val="271754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67049A8-5BFC-BDA3-8CC5-E7A005B4946E}"/>
              </a:ext>
            </a:extLst>
          </p:cNvPr>
          <p:cNvSpPr txBox="1">
            <a:spLocks/>
          </p:cNvSpPr>
          <p:nvPr/>
        </p:nvSpPr>
        <p:spPr>
          <a:xfrm>
            <a:off x="1088572" y="1944914"/>
            <a:ext cx="10058400" cy="156754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5000" kern="1200">
                <a:ln>
                  <a:noFill/>
                </a:ln>
                <a:solidFill>
                  <a:schemeClr val="bg1"/>
                </a:solidFill>
                <a:latin typeface="Franklin Gothic Demi Cond" panose="020B0706030402020204" pitchFamily="34" charset="0"/>
                <a:ea typeface="+mj-ea"/>
                <a:cs typeface="+mj-cs"/>
              </a:defRPr>
            </a:lvl1pPr>
          </a:lstStyle>
          <a:p>
            <a:r>
              <a:rPr lang="en-US"/>
              <a:t>Hypertension in Vermont</a:t>
            </a:r>
          </a:p>
        </p:txBody>
      </p:sp>
      <p:sp>
        <p:nvSpPr>
          <p:cNvPr id="6" name="Title 3">
            <a:extLst>
              <a:ext uri="{FF2B5EF4-FFF2-40B4-BE49-F238E27FC236}">
                <a16:creationId xmlns:a16="http://schemas.microsoft.com/office/drawing/2014/main" id="{2CFD9E0E-BA55-3571-E865-87A78DCF3DC0}"/>
              </a:ext>
            </a:extLst>
          </p:cNvPr>
          <p:cNvSpPr txBox="1">
            <a:spLocks/>
          </p:cNvSpPr>
          <p:nvPr/>
        </p:nvSpPr>
        <p:spPr>
          <a:xfrm>
            <a:off x="1066800" y="2010228"/>
            <a:ext cx="10058400" cy="156754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5000" kern="1200">
                <a:ln>
                  <a:noFill/>
                </a:ln>
                <a:solidFill>
                  <a:schemeClr val="bg1"/>
                </a:solidFill>
                <a:latin typeface="Franklin Gothic Demi Cond" panose="020B0706030402020204" pitchFamily="34" charset="0"/>
                <a:ea typeface="+mj-ea"/>
                <a:cs typeface="+mj-cs"/>
              </a:defRPr>
            </a:lvl1pPr>
          </a:lstStyle>
          <a:p>
            <a:pPr algn="ctr"/>
            <a:r>
              <a:rPr lang="en-US">
                <a:solidFill>
                  <a:schemeClr val="tx1"/>
                </a:solidFill>
              </a:rPr>
              <a:t>Hypertension in Vermont</a:t>
            </a:r>
          </a:p>
        </p:txBody>
      </p:sp>
      <p:sp>
        <p:nvSpPr>
          <p:cNvPr id="7" name="Subtitle 4">
            <a:extLst>
              <a:ext uri="{FF2B5EF4-FFF2-40B4-BE49-F238E27FC236}">
                <a16:creationId xmlns:a16="http://schemas.microsoft.com/office/drawing/2014/main" id="{5E7A8B8B-525B-408D-748F-DF8262709365}"/>
              </a:ext>
            </a:extLst>
          </p:cNvPr>
          <p:cNvSpPr txBox="1">
            <a:spLocks/>
          </p:cNvSpPr>
          <p:nvPr/>
        </p:nvSpPr>
        <p:spPr>
          <a:xfrm>
            <a:off x="1545772" y="4052983"/>
            <a:ext cx="9144000" cy="1193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t>Paul Meddaugh, Heart Disease &amp; Diabetes Epidemiologist</a:t>
            </a:r>
          </a:p>
          <a:p>
            <a:pPr marL="0" indent="0" algn="ctr">
              <a:buNone/>
            </a:pPr>
            <a:r>
              <a:rPr lang="en-US" sz="2200"/>
              <a:t>Vermont Department of Health</a:t>
            </a:r>
          </a:p>
        </p:txBody>
      </p:sp>
      <p:sp>
        <p:nvSpPr>
          <p:cNvPr id="3" name="Rectangle 2">
            <a:extLst>
              <a:ext uri="{FF2B5EF4-FFF2-40B4-BE49-F238E27FC236}">
                <a16:creationId xmlns:a16="http://schemas.microsoft.com/office/drawing/2014/main" id="{AF1A4574-F206-8666-A83C-2B7D2DA471C1}"/>
              </a:ext>
            </a:extLst>
          </p:cNvPr>
          <p:cNvSpPr/>
          <p:nvPr/>
        </p:nvSpPr>
        <p:spPr>
          <a:xfrm>
            <a:off x="8155709" y="5670468"/>
            <a:ext cx="3602182" cy="112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DB2813-5FFB-BA9A-DBCF-826DF6BAE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094" y="5932541"/>
            <a:ext cx="3145536" cy="845363"/>
          </a:xfrm>
          <a:prstGeom prst="rect">
            <a:avLst/>
          </a:prstGeom>
        </p:spPr>
      </p:pic>
    </p:spTree>
    <p:extLst>
      <p:ext uri="{BB962C8B-B14F-4D97-AF65-F5344CB8AC3E}">
        <p14:creationId xmlns:p14="http://schemas.microsoft.com/office/powerpoint/2010/main" val="234268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EC80E-FCC5-0D93-E98C-565C27221D61}"/>
              </a:ext>
            </a:extLst>
          </p:cNvPr>
          <p:cNvSpPr>
            <a:spLocks noGrp="1"/>
          </p:cNvSpPr>
          <p:nvPr>
            <p:ph type="ctrTitle"/>
          </p:nvPr>
        </p:nvSpPr>
        <p:spPr>
          <a:xfrm>
            <a:off x="279400" y="0"/>
            <a:ext cx="9652000" cy="1262743"/>
          </a:xfrm>
        </p:spPr>
        <p:txBody>
          <a:bodyPr>
            <a:normAutofit/>
          </a:bodyPr>
          <a:lstStyle/>
          <a:p>
            <a:r>
              <a:rPr lang="en-US"/>
              <a:t>Vermont Hypertension Prevalence</a:t>
            </a:r>
          </a:p>
        </p:txBody>
      </p:sp>
      <p:graphicFrame>
        <p:nvGraphicFramePr>
          <p:cNvPr id="4" name="Content Placeholder 8">
            <a:extLst>
              <a:ext uri="{FF2B5EF4-FFF2-40B4-BE49-F238E27FC236}">
                <a16:creationId xmlns:a16="http://schemas.microsoft.com/office/drawing/2014/main" id="{CFC6410C-B6C9-0574-7E5E-5F56BEAA0369}"/>
              </a:ext>
            </a:extLst>
          </p:cNvPr>
          <p:cNvGraphicFramePr>
            <a:graphicFrameLocks noGrp="1"/>
          </p:cNvGraphicFramePr>
          <p:nvPr>
            <p:ph idx="1"/>
          </p:nvPr>
        </p:nvGraphicFramePr>
        <p:xfrm>
          <a:off x="838200" y="1601788"/>
          <a:ext cx="10515600" cy="40814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0FE0989-2CC3-647F-FFE9-166715F0E2C2}"/>
              </a:ext>
            </a:extLst>
          </p:cNvPr>
          <p:cNvSpPr txBox="1"/>
          <p:nvPr/>
        </p:nvSpPr>
        <p:spPr>
          <a:xfrm>
            <a:off x="838200" y="6102438"/>
            <a:ext cx="7806132" cy="253916"/>
          </a:xfrm>
          <a:prstGeom prst="rect">
            <a:avLst/>
          </a:prstGeom>
          <a:noFill/>
        </p:spPr>
        <p:txBody>
          <a:bodyPr wrap="square" rtlCol="0">
            <a:spAutoFit/>
          </a:bodyPr>
          <a:lstStyle/>
          <a:p>
            <a:r>
              <a:rPr lang="en-US" sz="1050"/>
              <a:t>Source: Behavior Risk Factor Surveillance System (BRFSS), 2011-2020.</a:t>
            </a:r>
          </a:p>
        </p:txBody>
      </p:sp>
      <p:sp>
        <p:nvSpPr>
          <p:cNvPr id="5" name="Rectangle 4">
            <a:extLst>
              <a:ext uri="{FF2B5EF4-FFF2-40B4-BE49-F238E27FC236}">
                <a16:creationId xmlns:a16="http://schemas.microsoft.com/office/drawing/2014/main" id="{A400E268-4AC2-E1D3-B3D8-BD6146942810}"/>
              </a:ext>
            </a:extLst>
          </p:cNvPr>
          <p:cNvSpPr/>
          <p:nvPr/>
        </p:nvSpPr>
        <p:spPr>
          <a:xfrm>
            <a:off x="8155709" y="5670468"/>
            <a:ext cx="3602182" cy="112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30B940-C1DE-826D-7599-B4597C385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094" y="5932541"/>
            <a:ext cx="3145536" cy="845363"/>
          </a:xfrm>
          <a:prstGeom prst="rect">
            <a:avLst/>
          </a:prstGeom>
        </p:spPr>
      </p:pic>
    </p:spTree>
    <p:extLst>
      <p:ext uri="{BB962C8B-B14F-4D97-AF65-F5344CB8AC3E}">
        <p14:creationId xmlns:p14="http://schemas.microsoft.com/office/powerpoint/2010/main" val="225058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C41BF-3889-4C98-8C2B-3A2503B7755E}"/>
              </a:ext>
            </a:extLst>
          </p:cNvPr>
          <p:cNvSpPr>
            <a:spLocks noGrp="1"/>
          </p:cNvSpPr>
          <p:nvPr>
            <p:ph type="ctrTitle"/>
          </p:nvPr>
        </p:nvSpPr>
        <p:spPr>
          <a:xfrm>
            <a:off x="325037" y="0"/>
            <a:ext cx="9652000" cy="1262743"/>
          </a:xfrm>
        </p:spPr>
        <p:txBody>
          <a:bodyPr>
            <a:normAutofit/>
          </a:bodyPr>
          <a:lstStyle/>
          <a:p>
            <a:r>
              <a:rPr lang="en-US"/>
              <a:t>Health Inequities and Hypertension</a:t>
            </a:r>
          </a:p>
        </p:txBody>
      </p:sp>
      <p:sp>
        <p:nvSpPr>
          <p:cNvPr id="6" name="Text Placeholder 3">
            <a:extLst>
              <a:ext uri="{FF2B5EF4-FFF2-40B4-BE49-F238E27FC236}">
                <a16:creationId xmlns:a16="http://schemas.microsoft.com/office/drawing/2014/main" id="{B95093D0-E8E8-9083-7E59-A8FACC847170}"/>
              </a:ext>
            </a:extLst>
          </p:cNvPr>
          <p:cNvSpPr txBox="1">
            <a:spLocks/>
          </p:cNvSpPr>
          <p:nvPr/>
        </p:nvSpPr>
        <p:spPr>
          <a:xfrm>
            <a:off x="8031834" y="1978351"/>
            <a:ext cx="4160166" cy="2901298"/>
          </a:xfrm>
          <a:prstGeom prst="rect">
            <a:avLst/>
          </a:prstGeom>
        </p:spPr>
        <p:txBody>
          <a:bodyPr>
            <a:noAutofit/>
          </a:bodyPr>
          <a:lst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a:t>Hypertension is significantly </a:t>
            </a:r>
            <a:r>
              <a:rPr lang="en-US" u="sng"/>
              <a:t>more likely</a:t>
            </a:r>
            <a:r>
              <a:rPr lang="en-US"/>
              <a:t> among adults:</a:t>
            </a:r>
          </a:p>
          <a:p>
            <a:pPr marL="342900" indent="-342900">
              <a:buFont typeface="Arial" panose="020B0604020202020204" pitchFamily="34" charset="0"/>
              <a:buChar char="•"/>
            </a:pPr>
            <a:r>
              <a:rPr lang="en-US" sz="2000"/>
              <a:t>With </a:t>
            </a:r>
            <a:r>
              <a:rPr lang="en-US" sz="2000">
                <a:solidFill>
                  <a:schemeClr val="accent2">
                    <a:lumMod val="50000"/>
                  </a:schemeClr>
                </a:solidFill>
              </a:rPr>
              <a:t>any disability.</a:t>
            </a:r>
          </a:p>
          <a:p>
            <a:pPr marL="342900" indent="-342900">
              <a:buFont typeface="Arial" panose="020B0604020202020204" pitchFamily="34" charset="0"/>
              <a:buChar char="•"/>
            </a:pPr>
            <a:r>
              <a:rPr lang="en-US" sz="2000">
                <a:solidFill>
                  <a:schemeClr val="accent2">
                    <a:lumMod val="50000"/>
                  </a:schemeClr>
                </a:solidFill>
              </a:rPr>
              <a:t>With poor mental health.</a:t>
            </a:r>
          </a:p>
          <a:p>
            <a:pPr marL="342900" indent="-342900">
              <a:buFont typeface="Arial" panose="020B0604020202020204" pitchFamily="34" charset="0"/>
              <a:buChar char="•"/>
            </a:pPr>
            <a:r>
              <a:rPr lang="en-US" sz="2000">
                <a:solidFill>
                  <a:schemeClr val="accent2">
                    <a:lumMod val="50000"/>
                  </a:schemeClr>
                </a:solidFill>
              </a:rPr>
              <a:t>Living at a low or middle SES compared to a high SES.</a:t>
            </a:r>
          </a:p>
          <a:p>
            <a:pPr marL="342900" indent="-342900">
              <a:buFont typeface="Arial" panose="020B0604020202020204" pitchFamily="34" charset="0"/>
              <a:buChar char="•"/>
            </a:pPr>
            <a:r>
              <a:rPr lang="en-US" sz="2000">
                <a:solidFill>
                  <a:schemeClr val="accent2">
                    <a:lumMod val="50000"/>
                  </a:schemeClr>
                </a:solidFill>
              </a:rPr>
              <a:t>Living in a small rural town compared to an urban one.</a:t>
            </a:r>
            <a:endParaRPr lang="en-US" sz="2000"/>
          </a:p>
        </p:txBody>
      </p:sp>
      <p:graphicFrame>
        <p:nvGraphicFramePr>
          <p:cNvPr id="7" name="Content Placeholder 9">
            <a:extLst>
              <a:ext uri="{FF2B5EF4-FFF2-40B4-BE49-F238E27FC236}">
                <a16:creationId xmlns:a16="http://schemas.microsoft.com/office/drawing/2014/main" id="{6C67257F-DC9F-DCA3-7CF5-60C9ADDE6F63}"/>
              </a:ext>
            </a:extLst>
          </p:cNvPr>
          <p:cNvGraphicFramePr>
            <a:graphicFrameLocks/>
          </p:cNvGraphicFramePr>
          <p:nvPr/>
        </p:nvGraphicFramePr>
        <p:xfrm>
          <a:off x="602952" y="1912298"/>
          <a:ext cx="6825930" cy="2660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9ED1A0E-CDC7-F47F-87B8-F382BB693704}"/>
              </a:ext>
            </a:extLst>
          </p:cNvPr>
          <p:cNvGraphicFramePr/>
          <p:nvPr/>
        </p:nvGraphicFramePr>
        <p:xfrm>
          <a:off x="417149" y="4708621"/>
          <a:ext cx="7614685" cy="190822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1ED24404-2BC1-DB9D-D0C2-7B045A1E1B1E}"/>
              </a:ext>
            </a:extLst>
          </p:cNvPr>
          <p:cNvSpPr txBox="1"/>
          <p:nvPr/>
        </p:nvSpPr>
        <p:spPr>
          <a:xfrm>
            <a:off x="1492181" y="2505682"/>
            <a:ext cx="1073020" cy="338554"/>
          </a:xfrm>
          <a:prstGeom prst="rect">
            <a:avLst/>
          </a:prstGeom>
          <a:noFill/>
        </p:spPr>
        <p:txBody>
          <a:bodyPr wrap="square" rtlCol="0">
            <a:spAutoFit/>
          </a:bodyPr>
          <a:lstStyle/>
          <a:p>
            <a:pPr algn="ctr"/>
            <a:r>
              <a:rPr lang="en-US" sz="1600">
                <a:latin typeface="Franklin Gothic Medium" panose="020B0603020102020204" pitchFamily="34" charset="0"/>
              </a:rPr>
              <a:t>Disability</a:t>
            </a:r>
          </a:p>
        </p:txBody>
      </p:sp>
      <p:sp>
        <p:nvSpPr>
          <p:cNvPr id="10" name="TextBox 9">
            <a:extLst>
              <a:ext uri="{FF2B5EF4-FFF2-40B4-BE49-F238E27FC236}">
                <a16:creationId xmlns:a16="http://schemas.microsoft.com/office/drawing/2014/main" id="{1ADF0AEA-4640-BE29-53ED-BA3C946C462F}"/>
              </a:ext>
            </a:extLst>
          </p:cNvPr>
          <p:cNvSpPr txBox="1"/>
          <p:nvPr/>
        </p:nvSpPr>
        <p:spPr>
          <a:xfrm>
            <a:off x="494267" y="4589951"/>
            <a:ext cx="3223084" cy="338554"/>
          </a:xfrm>
          <a:prstGeom prst="rect">
            <a:avLst/>
          </a:prstGeom>
          <a:noFill/>
        </p:spPr>
        <p:txBody>
          <a:bodyPr wrap="square" rtlCol="0">
            <a:spAutoFit/>
          </a:bodyPr>
          <a:lstStyle/>
          <a:p>
            <a:pPr algn="ctr"/>
            <a:r>
              <a:rPr lang="en-US" sz="1600">
                <a:latin typeface="Franklin Gothic Medium" panose="020B0603020102020204" pitchFamily="34" charset="0"/>
              </a:rPr>
              <a:t>Sexual Orientation/Gender Identity</a:t>
            </a:r>
          </a:p>
        </p:txBody>
      </p:sp>
      <p:sp>
        <p:nvSpPr>
          <p:cNvPr id="11" name="TextBox 10">
            <a:extLst>
              <a:ext uri="{FF2B5EF4-FFF2-40B4-BE49-F238E27FC236}">
                <a16:creationId xmlns:a16="http://schemas.microsoft.com/office/drawing/2014/main" id="{025171E9-396E-7172-B887-7AA979E46B0A}"/>
              </a:ext>
            </a:extLst>
          </p:cNvPr>
          <p:cNvSpPr txBox="1"/>
          <p:nvPr/>
        </p:nvSpPr>
        <p:spPr>
          <a:xfrm>
            <a:off x="5246646" y="4587506"/>
            <a:ext cx="1479190" cy="338554"/>
          </a:xfrm>
          <a:prstGeom prst="rect">
            <a:avLst/>
          </a:prstGeom>
          <a:noFill/>
        </p:spPr>
        <p:txBody>
          <a:bodyPr wrap="square" rtlCol="0">
            <a:spAutoFit/>
          </a:bodyPr>
          <a:lstStyle/>
          <a:p>
            <a:pPr algn="ctr"/>
            <a:r>
              <a:rPr lang="en-US" sz="1600">
                <a:latin typeface="Franklin Gothic Medium" panose="020B0603020102020204" pitchFamily="34" charset="0"/>
              </a:rPr>
              <a:t>Race/Ethnicity</a:t>
            </a:r>
          </a:p>
        </p:txBody>
      </p:sp>
      <p:sp>
        <p:nvSpPr>
          <p:cNvPr id="12" name="TextBox 11">
            <a:extLst>
              <a:ext uri="{FF2B5EF4-FFF2-40B4-BE49-F238E27FC236}">
                <a16:creationId xmlns:a16="http://schemas.microsoft.com/office/drawing/2014/main" id="{A9B45729-F667-B152-5AD3-C950E625A4FF}"/>
              </a:ext>
            </a:extLst>
          </p:cNvPr>
          <p:cNvSpPr txBox="1"/>
          <p:nvPr/>
        </p:nvSpPr>
        <p:spPr>
          <a:xfrm>
            <a:off x="673028" y="6213071"/>
            <a:ext cx="2158870" cy="584775"/>
          </a:xfrm>
          <a:prstGeom prst="rect">
            <a:avLst/>
          </a:prstGeom>
          <a:noFill/>
        </p:spPr>
        <p:txBody>
          <a:bodyPr wrap="square" rtlCol="0">
            <a:spAutoFit/>
          </a:bodyPr>
          <a:lstStyle/>
          <a:p>
            <a:pPr algn="ctr"/>
            <a:r>
              <a:rPr lang="en-US" sz="1600">
                <a:latin typeface="Franklin Gothic Medium" panose="020B0603020102020204" pitchFamily="34" charset="0"/>
              </a:rPr>
              <a:t>Socioeconomic Status (SES)</a:t>
            </a:r>
          </a:p>
        </p:txBody>
      </p:sp>
      <p:sp>
        <p:nvSpPr>
          <p:cNvPr id="13" name="TextBox 12">
            <a:extLst>
              <a:ext uri="{FF2B5EF4-FFF2-40B4-BE49-F238E27FC236}">
                <a16:creationId xmlns:a16="http://schemas.microsoft.com/office/drawing/2014/main" id="{88F569EB-DCFD-F17C-C09A-CC4714CE1FA3}"/>
              </a:ext>
            </a:extLst>
          </p:cNvPr>
          <p:cNvSpPr txBox="1"/>
          <p:nvPr/>
        </p:nvSpPr>
        <p:spPr>
          <a:xfrm>
            <a:off x="5246646" y="6447567"/>
            <a:ext cx="1968768" cy="338554"/>
          </a:xfrm>
          <a:prstGeom prst="rect">
            <a:avLst/>
          </a:prstGeom>
          <a:noFill/>
        </p:spPr>
        <p:txBody>
          <a:bodyPr wrap="square" rtlCol="0">
            <a:spAutoFit/>
          </a:bodyPr>
          <a:lstStyle/>
          <a:p>
            <a:pPr algn="ctr"/>
            <a:r>
              <a:rPr lang="en-US" sz="1600">
                <a:latin typeface="Franklin Gothic Medium" panose="020B0603020102020204" pitchFamily="34" charset="0"/>
              </a:rPr>
              <a:t>Geographic Isolation</a:t>
            </a:r>
          </a:p>
        </p:txBody>
      </p:sp>
      <p:graphicFrame>
        <p:nvGraphicFramePr>
          <p:cNvPr id="14" name="Chart 13">
            <a:extLst>
              <a:ext uri="{FF2B5EF4-FFF2-40B4-BE49-F238E27FC236}">
                <a16:creationId xmlns:a16="http://schemas.microsoft.com/office/drawing/2014/main" id="{1065A638-C529-13A3-FC2B-C455716CFCDD}"/>
              </a:ext>
            </a:extLst>
          </p:cNvPr>
          <p:cNvGraphicFramePr/>
          <p:nvPr/>
        </p:nvGraphicFramePr>
        <p:xfrm>
          <a:off x="602952" y="600476"/>
          <a:ext cx="6825930" cy="189697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93A78F7D-16D1-E7DF-2CF7-C6BD4867B0D1}"/>
              </a:ext>
            </a:extLst>
          </p:cNvPr>
          <p:cNvSpPr txBox="1"/>
          <p:nvPr/>
        </p:nvSpPr>
        <p:spPr>
          <a:xfrm>
            <a:off x="4928776" y="2510731"/>
            <a:ext cx="2041849" cy="338554"/>
          </a:xfrm>
          <a:prstGeom prst="rect">
            <a:avLst/>
          </a:prstGeom>
          <a:noFill/>
        </p:spPr>
        <p:txBody>
          <a:bodyPr wrap="square" rtlCol="0">
            <a:spAutoFit/>
          </a:bodyPr>
          <a:lstStyle/>
          <a:p>
            <a:pPr algn="ctr"/>
            <a:r>
              <a:rPr lang="en-US" sz="1600">
                <a:latin typeface="Franklin Gothic Medium" panose="020B0603020102020204" pitchFamily="34" charset="0"/>
              </a:rPr>
              <a:t>Poor Mental Health</a:t>
            </a:r>
          </a:p>
        </p:txBody>
      </p:sp>
      <p:sp>
        <p:nvSpPr>
          <p:cNvPr id="2" name="TextBox 1">
            <a:extLst>
              <a:ext uri="{FF2B5EF4-FFF2-40B4-BE49-F238E27FC236}">
                <a16:creationId xmlns:a16="http://schemas.microsoft.com/office/drawing/2014/main" id="{CBC4BE20-D278-2A35-0087-5A6F83C09B30}"/>
              </a:ext>
            </a:extLst>
          </p:cNvPr>
          <p:cNvSpPr txBox="1"/>
          <p:nvPr/>
        </p:nvSpPr>
        <p:spPr>
          <a:xfrm>
            <a:off x="8474973" y="5332748"/>
            <a:ext cx="3004128" cy="415498"/>
          </a:xfrm>
          <a:prstGeom prst="rect">
            <a:avLst/>
          </a:prstGeom>
          <a:noFill/>
        </p:spPr>
        <p:txBody>
          <a:bodyPr wrap="square" rtlCol="0">
            <a:spAutoFit/>
          </a:bodyPr>
          <a:lstStyle/>
          <a:p>
            <a:r>
              <a:rPr lang="en-US" sz="1050"/>
              <a:t>Source: VT Behavior Risk Factor Surveillance System (BRFSS), 2020.</a:t>
            </a:r>
          </a:p>
        </p:txBody>
      </p:sp>
      <p:sp>
        <p:nvSpPr>
          <p:cNvPr id="4" name="Rectangle 3">
            <a:extLst>
              <a:ext uri="{FF2B5EF4-FFF2-40B4-BE49-F238E27FC236}">
                <a16:creationId xmlns:a16="http://schemas.microsoft.com/office/drawing/2014/main" id="{2A7E7689-0C75-49CE-088A-E436A0F2C987}"/>
              </a:ext>
            </a:extLst>
          </p:cNvPr>
          <p:cNvSpPr/>
          <p:nvPr/>
        </p:nvSpPr>
        <p:spPr>
          <a:xfrm>
            <a:off x="8155709" y="5670468"/>
            <a:ext cx="3602182" cy="112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331D19-7895-3FFB-A12B-4B2D1DF347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2094" y="5932541"/>
            <a:ext cx="3145536" cy="845363"/>
          </a:xfrm>
          <a:prstGeom prst="rect">
            <a:avLst/>
          </a:prstGeom>
        </p:spPr>
      </p:pic>
    </p:spTree>
    <p:extLst>
      <p:ext uri="{BB962C8B-B14F-4D97-AF65-F5344CB8AC3E}">
        <p14:creationId xmlns:p14="http://schemas.microsoft.com/office/powerpoint/2010/main" val="215654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C710A-E80C-80C9-F251-64AA8ADC565D}"/>
              </a:ext>
            </a:extLst>
          </p:cNvPr>
          <p:cNvSpPr>
            <a:spLocks noGrp="1"/>
          </p:cNvSpPr>
          <p:nvPr>
            <p:ph type="ctrTitle"/>
          </p:nvPr>
        </p:nvSpPr>
        <p:spPr>
          <a:xfrm>
            <a:off x="330506" y="38473"/>
            <a:ext cx="9652000" cy="1262743"/>
          </a:xfrm>
        </p:spPr>
        <p:txBody>
          <a:bodyPr>
            <a:normAutofit fontScale="90000"/>
          </a:bodyPr>
          <a:lstStyle/>
          <a:p>
            <a:r>
              <a:rPr lang="en-US"/>
              <a:t>Vermont Hypertension Primary Care Visits</a:t>
            </a:r>
          </a:p>
        </p:txBody>
      </p:sp>
      <p:graphicFrame>
        <p:nvGraphicFramePr>
          <p:cNvPr id="4" name="Content Placeholder 3">
            <a:extLst>
              <a:ext uri="{FF2B5EF4-FFF2-40B4-BE49-F238E27FC236}">
                <a16:creationId xmlns:a16="http://schemas.microsoft.com/office/drawing/2014/main" id="{C4E6BADB-C086-688D-3CF7-34E037EFB2E7}"/>
              </a:ext>
            </a:extLst>
          </p:cNvPr>
          <p:cNvGraphicFramePr>
            <a:graphicFrameLocks noGrp="1"/>
          </p:cNvGraphicFramePr>
          <p:nvPr>
            <p:ph idx="1"/>
          </p:nvPr>
        </p:nvGraphicFramePr>
        <p:xfrm>
          <a:off x="753359" y="2236080"/>
          <a:ext cx="10515600" cy="33164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838B684-FC02-D8AB-999E-095A0ABB6C57}"/>
              </a:ext>
            </a:extLst>
          </p:cNvPr>
          <p:cNvSpPr txBox="1"/>
          <p:nvPr/>
        </p:nvSpPr>
        <p:spPr>
          <a:xfrm>
            <a:off x="0" y="5919281"/>
            <a:ext cx="8405870" cy="900246"/>
          </a:xfrm>
          <a:prstGeom prst="rect">
            <a:avLst/>
          </a:prstGeom>
          <a:noFill/>
        </p:spPr>
        <p:txBody>
          <a:bodyPr wrap="square" rtlCol="0">
            <a:spAutoFit/>
          </a:bodyPr>
          <a:lstStyle/>
          <a:p>
            <a:r>
              <a:rPr lang="en-US" sz="1050"/>
              <a:t>Source: GMCB Vermont Health Care Uniform Reporting and Evaluation System (VHCURES), 2011-2020 – extract 3005 – extracted 10/25/22.</a:t>
            </a:r>
          </a:p>
          <a:p>
            <a:r>
              <a:rPr lang="en-US" sz="1050"/>
              <a:t>*Comparisons 2015 and earlier to post-2015 should be made with caution due to changes in the number of private payers submitting to VHUCRES  beginning in 2016.</a:t>
            </a:r>
          </a:p>
          <a:p>
            <a:r>
              <a:rPr lang="en-US" sz="1050">
                <a:effectLst/>
              </a:rPr>
              <a:t>All analyses, conclusions, and recommendations provided here are solely those of the Department of Health and not necessarily those of the GMCB.</a:t>
            </a:r>
            <a:endParaRPr lang="en-US" sz="1050"/>
          </a:p>
        </p:txBody>
      </p:sp>
      <p:sp>
        <p:nvSpPr>
          <p:cNvPr id="2" name="TextBox 1">
            <a:extLst>
              <a:ext uri="{FF2B5EF4-FFF2-40B4-BE49-F238E27FC236}">
                <a16:creationId xmlns:a16="http://schemas.microsoft.com/office/drawing/2014/main" id="{4F3B4307-134D-01E0-39CE-C806ECA29522}"/>
              </a:ext>
            </a:extLst>
          </p:cNvPr>
          <p:cNvSpPr txBox="1"/>
          <p:nvPr/>
        </p:nvSpPr>
        <p:spPr>
          <a:xfrm>
            <a:off x="753359" y="1414705"/>
            <a:ext cx="10685282" cy="707886"/>
          </a:xfrm>
          <a:prstGeom prst="rect">
            <a:avLst/>
          </a:prstGeom>
          <a:noFill/>
        </p:spPr>
        <p:txBody>
          <a:bodyPr wrap="square" rtlCol="0">
            <a:spAutoFit/>
          </a:bodyPr>
          <a:lstStyle/>
          <a:p>
            <a:r>
              <a:rPr lang="en-US" sz="2000"/>
              <a:t>The rate of primary care visits for hypertension among insured Vermonters has trended down since 2018. </a:t>
            </a:r>
          </a:p>
        </p:txBody>
      </p:sp>
      <p:sp>
        <p:nvSpPr>
          <p:cNvPr id="6" name="Rectangle 5">
            <a:extLst>
              <a:ext uri="{FF2B5EF4-FFF2-40B4-BE49-F238E27FC236}">
                <a16:creationId xmlns:a16="http://schemas.microsoft.com/office/drawing/2014/main" id="{63D592C2-24AD-A843-C292-BFA30F27FD27}"/>
              </a:ext>
            </a:extLst>
          </p:cNvPr>
          <p:cNvSpPr/>
          <p:nvPr/>
        </p:nvSpPr>
        <p:spPr>
          <a:xfrm>
            <a:off x="8405869" y="5670468"/>
            <a:ext cx="3352021" cy="112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A66DF3-B3F4-AD4E-0F50-131E8363F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094" y="5932541"/>
            <a:ext cx="3145536" cy="845363"/>
          </a:xfrm>
          <a:prstGeom prst="rect">
            <a:avLst/>
          </a:prstGeom>
        </p:spPr>
      </p:pic>
    </p:spTree>
    <p:extLst>
      <p:ext uri="{BB962C8B-B14F-4D97-AF65-F5344CB8AC3E}">
        <p14:creationId xmlns:p14="http://schemas.microsoft.com/office/powerpoint/2010/main" val="30572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3D52C9-44B9-1A65-9E95-815ECE857C3D}"/>
              </a:ext>
            </a:extLst>
          </p:cNvPr>
          <p:cNvSpPr>
            <a:spLocks noGrp="1"/>
          </p:cNvSpPr>
          <p:nvPr>
            <p:ph type="ctrTitle"/>
          </p:nvPr>
        </p:nvSpPr>
        <p:spPr>
          <a:xfrm>
            <a:off x="330506" y="0"/>
            <a:ext cx="9652000" cy="1262743"/>
          </a:xfrm>
        </p:spPr>
        <p:txBody>
          <a:bodyPr/>
          <a:lstStyle/>
          <a:p>
            <a:r>
              <a:rPr lang="en-US"/>
              <a:t>Hypertension-Related Mortality</a:t>
            </a:r>
          </a:p>
        </p:txBody>
      </p:sp>
      <p:graphicFrame>
        <p:nvGraphicFramePr>
          <p:cNvPr id="4" name="Content Placeholder 9">
            <a:extLst>
              <a:ext uri="{FF2B5EF4-FFF2-40B4-BE49-F238E27FC236}">
                <a16:creationId xmlns:a16="http://schemas.microsoft.com/office/drawing/2014/main" id="{1F214BE6-FBEE-5F1F-C8AF-5F9D3EE2909D}"/>
              </a:ext>
            </a:extLst>
          </p:cNvPr>
          <p:cNvGraphicFramePr>
            <a:graphicFrameLocks noGrp="1"/>
          </p:cNvGraphicFramePr>
          <p:nvPr>
            <p:ph idx="1"/>
          </p:nvPr>
        </p:nvGraphicFramePr>
        <p:xfrm>
          <a:off x="1299990" y="1972019"/>
          <a:ext cx="9749928" cy="37567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2BE2299-1A19-3463-8255-D53A4B847179}"/>
              </a:ext>
            </a:extLst>
          </p:cNvPr>
          <p:cNvSpPr txBox="1"/>
          <p:nvPr/>
        </p:nvSpPr>
        <p:spPr>
          <a:xfrm>
            <a:off x="838200" y="6102438"/>
            <a:ext cx="7806132" cy="276999"/>
          </a:xfrm>
          <a:prstGeom prst="rect">
            <a:avLst/>
          </a:prstGeom>
          <a:noFill/>
        </p:spPr>
        <p:txBody>
          <a:bodyPr wrap="square" rtlCol="0">
            <a:spAutoFit/>
          </a:bodyPr>
          <a:lstStyle/>
          <a:p>
            <a:r>
              <a:rPr lang="en-US" sz="1200"/>
              <a:t>Source: VT Vital Statistics, 2010-2020.</a:t>
            </a:r>
          </a:p>
        </p:txBody>
      </p:sp>
      <p:sp>
        <p:nvSpPr>
          <p:cNvPr id="2" name="TextBox 1">
            <a:extLst>
              <a:ext uri="{FF2B5EF4-FFF2-40B4-BE49-F238E27FC236}">
                <a16:creationId xmlns:a16="http://schemas.microsoft.com/office/drawing/2014/main" id="{97F1C878-393D-000F-B9D3-BF98F6281B9C}"/>
              </a:ext>
            </a:extLst>
          </p:cNvPr>
          <p:cNvSpPr txBox="1"/>
          <p:nvPr/>
        </p:nvSpPr>
        <p:spPr>
          <a:xfrm>
            <a:off x="541910" y="1423446"/>
            <a:ext cx="11266088" cy="1323439"/>
          </a:xfrm>
          <a:prstGeom prst="rect">
            <a:avLst/>
          </a:prstGeom>
          <a:noFill/>
        </p:spPr>
        <p:txBody>
          <a:bodyPr wrap="square" rtlCol="0">
            <a:spAutoFit/>
          </a:bodyPr>
          <a:lstStyle/>
          <a:p>
            <a:r>
              <a:rPr lang="en-US" sz="2000" i="0" baseline="0">
                <a:effectLst/>
              </a:rPr>
              <a:t>The rate of </a:t>
            </a:r>
            <a:r>
              <a:rPr lang="en-US" sz="2000" b="1" i="0" baseline="0">
                <a:solidFill>
                  <a:schemeClr val="accent2"/>
                </a:solidFill>
                <a:effectLst/>
              </a:rPr>
              <a:t>all hypertension-related deaths </a:t>
            </a:r>
            <a:r>
              <a:rPr lang="en-US" sz="2000" b="0" i="0" baseline="0">
                <a:effectLst/>
              </a:rPr>
              <a:t>among Vermonters is significantly higher than </a:t>
            </a:r>
            <a:r>
              <a:rPr lang="en-US" sz="2000" b="1" i="0" baseline="0">
                <a:solidFill>
                  <a:schemeClr val="accent2">
                    <a:lumMod val="40000"/>
                    <a:lumOff val="60000"/>
                  </a:schemeClr>
                </a:solidFill>
                <a:effectLst/>
              </a:rPr>
              <a:t>hypertension as the primary (principal) cause</a:t>
            </a:r>
            <a:r>
              <a:rPr lang="en-US" sz="2000" b="0" i="0" baseline="0">
                <a:solidFill>
                  <a:schemeClr val="accent2">
                    <a:lumMod val="40000"/>
                    <a:lumOff val="60000"/>
                  </a:schemeClr>
                </a:solidFill>
                <a:effectLst/>
              </a:rPr>
              <a:t> </a:t>
            </a:r>
            <a:r>
              <a:rPr lang="en-US" sz="2000" b="0" i="0" baseline="0">
                <a:effectLst/>
              </a:rPr>
              <a:t>for death. </a:t>
            </a:r>
          </a:p>
          <a:p>
            <a:endParaRPr lang="en-US" sz="2000">
              <a:solidFill>
                <a:schemeClr val="tx1">
                  <a:lumMod val="65000"/>
                  <a:lumOff val="35000"/>
                </a:schemeClr>
              </a:solidFill>
            </a:endParaRPr>
          </a:p>
          <a:p>
            <a:r>
              <a:rPr lang="en-US" sz="2000" i="0" baseline="0">
                <a:effectLst/>
              </a:rPr>
              <a:t>This indicates that the burden of hypertension is as a contributing factor to disease.</a:t>
            </a:r>
            <a:endParaRPr lang="en-US" sz="2000"/>
          </a:p>
        </p:txBody>
      </p:sp>
      <p:sp>
        <p:nvSpPr>
          <p:cNvPr id="6" name="Rectangle 5">
            <a:extLst>
              <a:ext uri="{FF2B5EF4-FFF2-40B4-BE49-F238E27FC236}">
                <a16:creationId xmlns:a16="http://schemas.microsoft.com/office/drawing/2014/main" id="{FCC047B0-6F39-1921-6EC6-D771604A994F}"/>
              </a:ext>
            </a:extLst>
          </p:cNvPr>
          <p:cNvSpPr/>
          <p:nvPr/>
        </p:nvSpPr>
        <p:spPr>
          <a:xfrm>
            <a:off x="8155709" y="5932540"/>
            <a:ext cx="3602182" cy="860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5BDABE-E9B6-90E1-E579-77219CB86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094" y="5932541"/>
            <a:ext cx="3145536" cy="845363"/>
          </a:xfrm>
          <a:prstGeom prst="rect">
            <a:avLst/>
          </a:prstGeom>
        </p:spPr>
      </p:pic>
    </p:spTree>
    <p:extLst>
      <p:ext uri="{BB962C8B-B14F-4D97-AF65-F5344CB8AC3E}">
        <p14:creationId xmlns:p14="http://schemas.microsoft.com/office/powerpoint/2010/main" val="365911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F33688-2BC8-06B4-31A3-39DD51A32484}"/>
              </a:ext>
            </a:extLst>
          </p:cNvPr>
          <p:cNvSpPr/>
          <p:nvPr/>
        </p:nvSpPr>
        <p:spPr>
          <a:xfrm>
            <a:off x="187287" y="2004758"/>
            <a:ext cx="8739402" cy="1046515"/>
          </a:xfrm>
          <a:prstGeom prst="roundRect">
            <a:avLst/>
          </a:prstGeom>
          <a:solidFill>
            <a:schemeClr val="bg2">
              <a:lumMod val="90000"/>
              <a:alpha val="25000"/>
            </a:schemeClr>
          </a:solidFill>
          <a:ln w="28575">
            <a:solidFill>
              <a:srgbClr val="76717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0068CC8E-4BCB-E6C0-4B7C-5E59310B61DB}"/>
              </a:ext>
            </a:extLst>
          </p:cNvPr>
          <p:cNvGraphicFramePr>
            <a:graphicFrameLocks noGrp="1"/>
          </p:cNvGraphicFramePr>
          <p:nvPr>
            <p:ph sz="half" idx="1"/>
          </p:nvPr>
        </p:nvGraphicFramePr>
        <p:xfrm>
          <a:off x="3265311" y="1920644"/>
          <a:ext cx="5661378" cy="40814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A142BBDD-CC34-3FE4-9071-5924F842F190}"/>
              </a:ext>
            </a:extLst>
          </p:cNvPr>
          <p:cNvSpPr>
            <a:spLocks noGrp="1"/>
          </p:cNvSpPr>
          <p:nvPr>
            <p:ph type="ctrTitle"/>
          </p:nvPr>
        </p:nvSpPr>
        <p:spPr>
          <a:xfrm>
            <a:off x="326697" y="44068"/>
            <a:ext cx="9652000" cy="1262743"/>
          </a:xfrm>
        </p:spPr>
        <p:txBody>
          <a:bodyPr>
            <a:normAutofit fontScale="90000"/>
          </a:bodyPr>
          <a:lstStyle/>
          <a:p>
            <a:r>
              <a:rPr lang="en-US"/>
              <a:t>Self-Measured Blood Pressure Monitoring Programs (SMBPs)</a:t>
            </a:r>
          </a:p>
        </p:txBody>
      </p:sp>
      <p:sp>
        <p:nvSpPr>
          <p:cNvPr id="5" name="TextBox 4">
            <a:extLst>
              <a:ext uri="{FF2B5EF4-FFF2-40B4-BE49-F238E27FC236}">
                <a16:creationId xmlns:a16="http://schemas.microsoft.com/office/drawing/2014/main" id="{E4C98E90-D045-3C50-8F26-E6E01ABC6B99}"/>
              </a:ext>
            </a:extLst>
          </p:cNvPr>
          <p:cNvSpPr txBox="1"/>
          <p:nvPr/>
        </p:nvSpPr>
        <p:spPr>
          <a:xfrm>
            <a:off x="187287" y="6167601"/>
            <a:ext cx="7788925" cy="646331"/>
          </a:xfrm>
          <a:prstGeom prst="rect">
            <a:avLst/>
          </a:prstGeom>
          <a:noFill/>
        </p:spPr>
        <p:txBody>
          <a:bodyPr wrap="square" rtlCol="0">
            <a:spAutoFit/>
          </a:bodyPr>
          <a:lstStyle/>
          <a:p>
            <a:r>
              <a:rPr lang="en-US" sz="1200"/>
              <a:t>Source: Vermont Health Systems Quality Improvement Assessment (VHSQIA), 2020-2022.</a:t>
            </a:r>
          </a:p>
          <a:p>
            <a:r>
              <a:rPr lang="en-US" sz="1200"/>
              <a:t>*In 2020, fewer (N = 6) health centers were working on heart disease prevention strategies than in subsequent years (N = 8, 2021 and 2022), as a result, this value reflects only those working on heart disease strategies in 2020.</a:t>
            </a:r>
          </a:p>
        </p:txBody>
      </p:sp>
      <p:graphicFrame>
        <p:nvGraphicFramePr>
          <p:cNvPr id="28" name="Content Placeholder 6">
            <a:extLst>
              <a:ext uri="{FF2B5EF4-FFF2-40B4-BE49-F238E27FC236}">
                <a16:creationId xmlns:a16="http://schemas.microsoft.com/office/drawing/2014/main" id="{004C1FB3-2217-5659-7CC2-7A48153E5D69}"/>
              </a:ext>
            </a:extLst>
          </p:cNvPr>
          <p:cNvGraphicFramePr>
            <a:graphicFrameLocks/>
          </p:cNvGraphicFramePr>
          <p:nvPr/>
        </p:nvGraphicFramePr>
        <p:xfrm>
          <a:off x="5787640" y="2253434"/>
          <a:ext cx="685800" cy="685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ontent Placeholder 6">
            <a:extLst>
              <a:ext uri="{FF2B5EF4-FFF2-40B4-BE49-F238E27FC236}">
                <a16:creationId xmlns:a16="http://schemas.microsoft.com/office/drawing/2014/main" id="{2A019EB1-E686-15A9-DBB8-9229EF4080C2}"/>
              </a:ext>
            </a:extLst>
          </p:cNvPr>
          <p:cNvGraphicFramePr>
            <a:graphicFrameLocks/>
          </p:cNvGraphicFramePr>
          <p:nvPr/>
        </p:nvGraphicFramePr>
        <p:xfrm>
          <a:off x="7341181" y="2253434"/>
          <a:ext cx="685800" cy="685800"/>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9DB2FC76-75A7-076E-E735-6C886EB91B97}"/>
              </a:ext>
            </a:extLst>
          </p:cNvPr>
          <p:cNvSpPr txBox="1"/>
          <p:nvPr/>
        </p:nvSpPr>
        <p:spPr>
          <a:xfrm>
            <a:off x="247265" y="2066350"/>
            <a:ext cx="3904538" cy="923330"/>
          </a:xfrm>
          <a:prstGeom prst="rect">
            <a:avLst/>
          </a:prstGeom>
          <a:noFill/>
        </p:spPr>
        <p:txBody>
          <a:bodyPr wrap="square" rtlCol="0">
            <a:spAutoFit/>
          </a:bodyPr>
          <a:lstStyle/>
          <a:p>
            <a:r>
              <a:rPr lang="en-US"/>
              <a:t>Blood pressure monitor loaner libraries have increased over time among health centers with an SMBP. </a:t>
            </a:r>
          </a:p>
        </p:txBody>
      </p:sp>
      <p:graphicFrame>
        <p:nvGraphicFramePr>
          <p:cNvPr id="32" name="Content Placeholder 6">
            <a:extLst>
              <a:ext uri="{FF2B5EF4-FFF2-40B4-BE49-F238E27FC236}">
                <a16:creationId xmlns:a16="http://schemas.microsoft.com/office/drawing/2014/main" id="{FCA2B25D-8DF1-2D19-D361-22DFF9DF0F6D}"/>
              </a:ext>
            </a:extLst>
          </p:cNvPr>
          <p:cNvGraphicFramePr>
            <a:graphicFrameLocks/>
          </p:cNvGraphicFramePr>
          <p:nvPr/>
        </p:nvGraphicFramePr>
        <p:xfrm>
          <a:off x="4173837" y="2221430"/>
          <a:ext cx="731520" cy="749808"/>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D9C8BC4E-9979-7925-722C-0FF10CA4F362}"/>
              </a:ext>
            </a:extLst>
          </p:cNvPr>
          <p:cNvSpPr txBox="1"/>
          <p:nvPr/>
        </p:nvSpPr>
        <p:spPr>
          <a:xfrm>
            <a:off x="4205701" y="2026792"/>
            <a:ext cx="731520" cy="338554"/>
          </a:xfrm>
          <a:prstGeom prst="rect">
            <a:avLst/>
          </a:prstGeom>
          <a:noFill/>
        </p:spPr>
        <p:txBody>
          <a:bodyPr wrap="square" rtlCol="0">
            <a:spAutoFit/>
          </a:bodyPr>
          <a:lstStyle/>
          <a:p>
            <a:pPr algn="ctr"/>
            <a:r>
              <a:rPr lang="en-US" sz="1600">
                <a:solidFill>
                  <a:schemeClr val="accent1"/>
                </a:solidFill>
              </a:rPr>
              <a:t>75%</a:t>
            </a:r>
          </a:p>
        </p:txBody>
      </p:sp>
      <p:sp>
        <p:nvSpPr>
          <p:cNvPr id="34" name="TextBox 33">
            <a:extLst>
              <a:ext uri="{FF2B5EF4-FFF2-40B4-BE49-F238E27FC236}">
                <a16:creationId xmlns:a16="http://schemas.microsoft.com/office/drawing/2014/main" id="{3332FD95-AAB4-8750-D9D9-BD18BAB00B9B}"/>
              </a:ext>
            </a:extLst>
          </p:cNvPr>
          <p:cNvSpPr txBox="1"/>
          <p:nvPr/>
        </p:nvSpPr>
        <p:spPr>
          <a:xfrm>
            <a:off x="5332666" y="2026792"/>
            <a:ext cx="1701801" cy="338554"/>
          </a:xfrm>
          <a:prstGeom prst="rect">
            <a:avLst/>
          </a:prstGeom>
          <a:noFill/>
        </p:spPr>
        <p:txBody>
          <a:bodyPr wrap="square" rtlCol="0">
            <a:spAutoFit/>
          </a:bodyPr>
          <a:lstStyle/>
          <a:p>
            <a:pPr algn="ctr"/>
            <a:r>
              <a:rPr lang="en-US" sz="1600">
                <a:solidFill>
                  <a:schemeClr val="accent2"/>
                </a:solidFill>
              </a:rPr>
              <a:t>100%</a:t>
            </a:r>
          </a:p>
        </p:txBody>
      </p:sp>
      <p:sp>
        <p:nvSpPr>
          <p:cNvPr id="35" name="TextBox 34">
            <a:extLst>
              <a:ext uri="{FF2B5EF4-FFF2-40B4-BE49-F238E27FC236}">
                <a16:creationId xmlns:a16="http://schemas.microsoft.com/office/drawing/2014/main" id="{81E459B0-1A10-50D5-0522-BE75CC6A3DA9}"/>
              </a:ext>
            </a:extLst>
          </p:cNvPr>
          <p:cNvSpPr txBox="1"/>
          <p:nvPr/>
        </p:nvSpPr>
        <p:spPr>
          <a:xfrm>
            <a:off x="6848180" y="2023511"/>
            <a:ext cx="1701801" cy="338554"/>
          </a:xfrm>
          <a:prstGeom prst="rect">
            <a:avLst/>
          </a:prstGeom>
          <a:noFill/>
        </p:spPr>
        <p:txBody>
          <a:bodyPr wrap="square" rtlCol="0">
            <a:spAutoFit/>
          </a:bodyPr>
          <a:lstStyle/>
          <a:p>
            <a:pPr algn="ctr"/>
            <a:r>
              <a:rPr lang="en-US" sz="1600">
                <a:solidFill>
                  <a:schemeClr val="accent3"/>
                </a:solidFill>
              </a:rPr>
              <a:t>100%</a:t>
            </a:r>
          </a:p>
        </p:txBody>
      </p:sp>
      <p:sp>
        <p:nvSpPr>
          <p:cNvPr id="2" name="TextBox 1">
            <a:extLst>
              <a:ext uri="{FF2B5EF4-FFF2-40B4-BE49-F238E27FC236}">
                <a16:creationId xmlns:a16="http://schemas.microsoft.com/office/drawing/2014/main" id="{053FC1AA-6B63-4875-F163-5908D4F9EF07}"/>
              </a:ext>
            </a:extLst>
          </p:cNvPr>
          <p:cNvSpPr txBox="1"/>
          <p:nvPr/>
        </p:nvSpPr>
        <p:spPr>
          <a:xfrm>
            <a:off x="187287" y="1439839"/>
            <a:ext cx="11780840" cy="430887"/>
          </a:xfrm>
          <a:prstGeom prst="rect">
            <a:avLst/>
          </a:prstGeom>
          <a:noFill/>
        </p:spPr>
        <p:txBody>
          <a:bodyPr wrap="square" rtlCol="0">
            <a:spAutoFit/>
          </a:bodyPr>
          <a:lstStyle/>
          <a:p>
            <a:r>
              <a:rPr lang="en-US" sz="2200"/>
              <a:t>Implementation of</a:t>
            </a:r>
            <a:r>
              <a:rPr lang="en-US" sz="2200" baseline="0"/>
              <a:t> SMBPs have increased at VDH partnering health centers from 2020-2022.</a:t>
            </a:r>
            <a:endParaRPr lang="en-US" sz="2200"/>
          </a:p>
        </p:txBody>
      </p:sp>
      <p:sp>
        <p:nvSpPr>
          <p:cNvPr id="6" name="Rectangle 5">
            <a:extLst>
              <a:ext uri="{FF2B5EF4-FFF2-40B4-BE49-F238E27FC236}">
                <a16:creationId xmlns:a16="http://schemas.microsoft.com/office/drawing/2014/main" id="{F95746FD-F91C-D947-4BDE-3F455D01F6DF}"/>
              </a:ext>
            </a:extLst>
          </p:cNvPr>
          <p:cNvSpPr/>
          <p:nvPr/>
        </p:nvSpPr>
        <p:spPr>
          <a:xfrm>
            <a:off x="8155709" y="5947322"/>
            <a:ext cx="3602182" cy="845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0B76875-8B38-B199-93DC-86CA1D57AE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094" y="5932541"/>
            <a:ext cx="3145536" cy="845363"/>
          </a:xfrm>
          <a:prstGeom prst="rect">
            <a:avLst/>
          </a:prstGeom>
        </p:spPr>
      </p:pic>
    </p:spTree>
    <p:extLst>
      <p:ext uri="{BB962C8B-B14F-4D97-AF65-F5344CB8AC3E}">
        <p14:creationId xmlns:p14="http://schemas.microsoft.com/office/powerpoint/2010/main" val="966129364"/>
      </p:ext>
    </p:extLst>
  </p:cSld>
  <p:clrMapOvr>
    <a:masterClrMapping/>
  </p:clrMapOvr>
</p:sld>
</file>

<file path=ppt/theme/theme1.xml><?xml version="1.0" encoding="utf-8"?>
<a:theme xmlns:a="http://schemas.openxmlformats.org/drawingml/2006/main" name="Office Theme">
  <a:themeElements>
    <a:clrScheme name="SOV Color Palette Theme">
      <a:dk1>
        <a:sysClr val="windowText" lastClr="000000"/>
      </a:dk1>
      <a:lt1>
        <a:sysClr val="window" lastClr="FFFFFF"/>
      </a:lt1>
      <a:dk2>
        <a:srgbClr val="007934"/>
      </a:dk2>
      <a:lt2>
        <a:srgbClr val="E7E6E6"/>
      </a:lt2>
      <a:accent1>
        <a:srgbClr val="3095B4"/>
      </a:accent1>
      <a:accent2>
        <a:srgbClr val="4B2D6C"/>
      </a:accent2>
      <a:accent3>
        <a:srgbClr val="6A1A41"/>
      </a:accent3>
      <a:accent4>
        <a:srgbClr val="D2492A"/>
      </a:accent4>
      <a:accent5>
        <a:srgbClr val="FFA100"/>
      </a:accent5>
      <a:accent6>
        <a:srgbClr val="B6BF0B"/>
      </a:accent6>
      <a:hlink>
        <a:srgbClr val="0563C1"/>
      </a:hlink>
      <a:folHlink>
        <a:srgbClr val="954F72"/>
      </a:folHlink>
    </a:clrScheme>
    <a:fontScheme name="SOV Typography">
      <a:majorFont>
        <a:latin typeface="Franklin Gothic Demi Cond"/>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OV Color Palette Theme">
    <a:dk1>
      <a:sysClr val="windowText" lastClr="000000"/>
    </a:dk1>
    <a:lt1>
      <a:sysClr val="window" lastClr="FFFFFF"/>
    </a:lt1>
    <a:dk2>
      <a:srgbClr val="007934"/>
    </a:dk2>
    <a:lt2>
      <a:srgbClr val="E7E6E6"/>
    </a:lt2>
    <a:accent1>
      <a:srgbClr val="3095B4"/>
    </a:accent1>
    <a:accent2>
      <a:srgbClr val="4B2D6C"/>
    </a:accent2>
    <a:accent3>
      <a:srgbClr val="6A1A41"/>
    </a:accent3>
    <a:accent4>
      <a:srgbClr val="D2492A"/>
    </a:accent4>
    <a:accent5>
      <a:srgbClr val="FFA100"/>
    </a:accent5>
    <a:accent6>
      <a:srgbClr val="B6BF0B"/>
    </a:accent6>
    <a:hlink>
      <a:srgbClr val="0563C1"/>
    </a:hlink>
    <a:folHlink>
      <a:srgbClr val="954F72"/>
    </a:folHlink>
  </a:clrScheme>
</a:themeOverride>
</file>

<file path=ppt/theme/themeOverride2.xml><?xml version="1.0" encoding="utf-8"?>
<a:themeOverride xmlns:a="http://schemas.openxmlformats.org/drawingml/2006/main">
  <a:clrScheme name="SOV Color Palette Theme">
    <a:dk1>
      <a:sysClr val="windowText" lastClr="000000"/>
    </a:dk1>
    <a:lt1>
      <a:sysClr val="window" lastClr="FFFFFF"/>
    </a:lt1>
    <a:dk2>
      <a:srgbClr val="007934"/>
    </a:dk2>
    <a:lt2>
      <a:srgbClr val="E7E6E6"/>
    </a:lt2>
    <a:accent1>
      <a:srgbClr val="3095B4"/>
    </a:accent1>
    <a:accent2>
      <a:srgbClr val="4B2D6C"/>
    </a:accent2>
    <a:accent3>
      <a:srgbClr val="6A1A41"/>
    </a:accent3>
    <a:accent4>
      <a:srgbClr val="D2492A"/>
    </a:accent4>
    <a:accent5>
      <a:srgbClr val="FFA100"/>
    </a:accent5>
    <a:accent6>
      <a:srgbClr val="B6BF0B"/>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84446167-4577-4b7b-9354-d5e683508779">DVHA-491595470-274</_dlc_DocId>
    <_dlc_DocIdUrl xmlns="84446167-4577-4b7b-9354-d5e683508779">
      <Url>https://vermontgov.sharepoint.com/sites/AHS-DVHAHub/_layouts/15/DocIdRedir.aspx?ID=DVHA-491595470-274</Url>
      <Description>DVHA-491595470-274</Description>
    </_dlc_DocIdUrl>
    <Document_x0020_Type xmlns="84446167-4577-4b7b-9354-d5e683508779">Template</Document_x0020_Type>
    <ContentOwner xmlns="f29f901e-66f4-456a-a955-d300653faadd">
      <UserInfo>
        <DisplayName>Omodeo, Christie</DisplayName>
        <AccountId>18</AccountId>
        <AccountType/>
      </UserInfo>
    </ContentOwner>
    <lcf76f155ced4ddcb4097134ff3c332f xmlns="f29f901e-66f4-456a-a955-d300653faadd">
      <Terms xmlns="http://schemas.microsoft.com/office/infopath/2007/PartnerControls"/>
    </lcf76f155ced4ddcb4097134ff3c332f>
    <Desc xmlns="f29f901e-66f4-456a-a955-d300653faadd" xsi:nil="true"/>
    <Topic xmlns="84446167-4577-4b7b-9354-d5e683508779">Templates</Topic>
    <Unit xmlns="84446167-4577-4b7b-9354-d5e683508779">Administrative Services Unit</Unit>
    <TaxCatchAll xmlns="84446167-4577-4b7b-9354-d5e683508779" xsi:nil="true"/>
    <_dlc_DocIdPersistId xmlns="84446167-4577-4b7b-9354-d5e683508779" xsi:nil="true"/>
    <LastReviewed xmlns="f29f901e-66f4-456a-a955-d300653faadd">2022-12-14T05:00:00+00:00</LastReviewe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DA41734EAE3C74DAC3649E7B920A69E" ma:contentTypeVersion="20" ma:contentTypeDescription="Create a new document." ma:contentTypeScope="" ma:versionID="6efe81d70c1a186378c9e5d67eb55c38">
  <xsd:schema xmlns:xsd="http://www.w3.org/2001/XMLSchema" xmlns:xs="http://www.w3.org/2001/XMLSchema" xmlns:p="http://schemas.microsoft.com/office/2006/metadata/properties" xmlns:ns2="f29f901e-66f4-456a-a955-d300653faadd" xmlns:ns3="84446167-4577-4b7b-9354-d5e683508779" targetNamespace="http://schemas.microsoft.com/office/2006/metadata/properties" ma:root="true" ma:fieldsID="31190cf69369cedcc1225fce01974d61" ns2:_="" ns3:_="">
    <xsd:import namespace="f29f901e-66f4-456a-a955-d300653faadd"/>
    <xsd:import namespace="84446167-4577-4b7b-9354-d5e683508779"/>
    <xsd:element name="properties">
      <xsd:complexType>
        <xsd:sequence>
          <xsd:element name="documentManagement">
            <xsd:complexType>
              <xsd:all>
                <xsd:element ref="ns2:ContentOwner"/>
                <xsd:element ref="ns3:Topic"/>
                <xsd:element ref="ns3:Document_x0020_Type"/>
                <xsd:element ref="ns3:Unit"/>
                <xsd:element ref="ns3:_dlc_DocIdUrl" minOccurs="0"/>
                <xsd:element ref="ns3:_dlc_DocIdPersistId" minOccurs="0"/>
                <xsd:element ref="ns3:SharedWithUsers" minOccurs="0"/>
                <xsd:element ref="ns3:SharedWithDetails"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_dlc_DocId" minOccurs="0"/>
                <xsd:element ref="ns2:Desc" minOccurs="0"/>
                <xsd:element ref="ns2:LastReview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f901e-66f4-456a-a955-d300653faadd" elementFormDefault="qualified">
    <xsd:import namespace="http://schemas.microsoft.com/office/2006/documentManagement/types"/>
    <xsd:import namespace="http://schemas.microsoft.com/office/infopath/2007/PartnerControls"/>
    <xsd:element name="ContentOwner" ma:index="2" ma:displayName="Content Owner" ma:format="Dropdown" ma:list="UserInfo" ma:SharePointGroup="0" ma:internalName="Content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405ef0-1b2e-414d-886f-c62305e7680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Desc" ma:index="27" nillable="true" ma:displayName="Desc" ma:format="Dropdown" ma:internalName="Desc">
      <xsd:simpleType>
        <xsd:restriction base="dms:Note">
          <xsd:maxLength value="255"/>
        </xsd:restriction>
      </xsd:simpleType>
    </xsd:element>
    <xsd:element name="LastReviewed" ma:index="28" ma:displayName="Last Reviewed" ma:format="DateOnly" ma:internalName="LastReview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4446167-4577-4b7b-9354-d5e683508779" elementFormDefault="qualified">
    <xsd:import namespace="http://schemas.microsoft.com/office/2006/documentManagement/types"/>
    <xsd:import namespace="http://schemas.microsoft.com/office/infopath/2007/PartnerControls"/>
    <xsd:element name="Topic" ma:index="3" ma:displayName="Topic" ma:format="Dropdown" ma:internalName="Topic">
      <xsd:simpleType>
        <xsd:union memberTypes="dms:Text">
          <xsd:simpleType>
            <xsd:restriction base="dms:Choice">
              <xsd:enumeration value="Accessibility"/>
              <xsd:enumeration value="Accounts Receivable"/>
              <xsd:enumeration value="ACO"/>
              <xsd:enumeration value="Admin Unit"/>
              <xsd:enumeration value="Appeals"/>
              <xsd:enumeration value="Audit"/>
              <xsd:enumeration value="Audits"/>
              <xsd:enumeration value="Blueprint"/>
              <xsd:enumeration value="Branding"/>
              <xsd:enumeration value="Building Orientation Guides"/>
              <xsd:enumeration value="Carpooling"/>
              <xsd:enumeration value="Case Management"/>
              <xsd:enumeration value="Casualty"/>
              <xsd:enumeration value="Claims"/>
              <xsd:enumeration value="Clinical"/>
              <xsd:enumeration value="Coding"/>
              <xsd:enumeration value="Conference Rooms"/>
              <xsd:enumeration value="Contacts"/>
              <xsd:enumeration value="COOP"/>
              <xsd:enumeration value="Copiers &amp; Printers"/>
              <xsd:enumeration value="Culture"/>
              <xsd:enumeration value="Desk"/>
              <xsd:enumeration value="Digital Signature"/>
              <xsd:enumeration value="Digital Whiteboard"/>
              <xsd:enumeration value="DVHA Cares"/>
              <xsd:enumeration value="DVHA Logos"/>
              <xsd:enumeration value="eAVS"/>
              <xsd:enumeration value="Employee Resource"/>
              <xsd:enumeration value="Enterprise"/>
              <xsd:enumeration value="Estate"/>
              <xsd:enumeration value="Evaluations"/>
              <xsd:enumeration value="EVV"/>
              <xsd:enumeration value="Expense Reporting"/>
              <xsd:enumeration value="Fair Hearing"/>
              <xsd:enumeration value="Federal Rule"/>
              <xsd:enumeration value="Financial Reporting"/>
              <xsd:enumeration value="Floor Plans"/>
              <xsd:enumeration value="FOIP (Fax)"/>
              <xsd:enumeration value="Forms"/>
              <xsd:enumeration value="Fraud"/>
              <xsd:enumeration value="GMC Logos"/>
              <xsd:enumeration value="Grants &amp; Contracts"/>
              <xsd:enumeration value="Healthcare"/>
              <xsd:enumeration value="Hiring"/>
              <xsd:enumeration value="Invoice"/>
              <xsd:enumeration value="IT"/>
              <xsd:enumeration value="Ivanti"/>
              <xsd:enumeration value="LANDesk"/>
              <xsd:enumeration value="Legal"/>
              <xsd:enumeration value="LEP"/>
              <xsd:enumeration value="Managers &amp; Supervisors"/>
              <xsd:enumeration value="Medical Education"/>
              <xsd:enumeration value="Microsoft Audio License"/>
              <xsd:enumeration value="Microsoft Teams"/>
              <xsd:enumeration value="MMIS"/>
              <xsd:enumeration value="Notaries"/>
              <xsd:enumeration value="OnBase"/>
              <xsd:enumeration value="One Drive"/>
              <xsd:enumeration value="Operations"/>
              <xsd:enumeration value="ORG Charts"/>
              <xsd:enumeration value="Parking Lot Map"/>
              <xsd:enumeration value="Password"/>
              <xsd:enumeration value="Patient"/>
              <xsd:enumeration value="Payment"/>
              <xsd:enumeration value="Payroll"/>
              <xsd:enumeration value="Performance Improvement"/>
              <xsd:enumeration value="Personal Pronouns"/>
              <xsd:enumeration value="Pharmacy"/>
              <xsd:enumeration value="Plain Language"/>
              <xsd:enumeration value="Policy"/>
              <xsd:enumeration value="Pricing"/>
              <xsd:enumeration value="Prior Authorization"/>
              <xsd:enumeration value="Professional Development"/>
              <xsd:enumeration value="Provider"/>
              <xsd:enumeration value="Public Records"/>
              <xsd:enumeration value="Public Service"/>
              <xsd:enumeration value="Purchasing"/>
              <xsd:enumeration value="QHP"/>
              <xsd:enumeration value="Quality"/>
              <xsd:enumeration value="Quality Control"/>
              <xsd:enumeration value="Rates"/>
              <xsd:enumeration value="Rebate"/>
              <xsd:enumeration value="Records Retention"/>
              <xsd:enumeration value="Safety"/>
              <xsd:enumeration value="Scorecard"/>
              <xsd:enumeration value="Screening"/>
              <xsd:enumeration value="Security"/>
              <xsd:enumeration value="Separation"/>
              <xsd:enumeration value="Signature Authority"/>
              <xsd:enumeration value="Social Events"/>
              <xsd:enumeration value="SOP"/>
              <xsd:enumeration value="Specification Orders"/>
              <xsd:enumeration value="Survey"/>
              <xsd:enumeration value="TAP"/>
              <xsd:enumeration value="Tax Exempt"/>
              <xsd:enumeration value="Teamcare"/>
              <xsd:enumeration value="Telecommunications"/>
              <xsd:enumeration value="Telework"/>
              <xsd:enumeration value="Templates"/>
              <xsd:enumeration value="Timely Filing"/>
              <xsd:enumeration value="Trainings"/>
              <xsd:enumeration value="Transportation"/>
              <xsd:enumeration value="User Guides &amp; Resources"/>
              <xsd:enumeration value="VCCI"/>
              <xsd:enumeration value="Verification"/>
              <xsd:enumeration value="Vermont Logos"/>
              <xsd:enumeration value="VHC Logos"/>
              <xsd:enumeration value="Work Group"/>
              <xsd:enumeration value="Workers' Compenation"/>
            </xsd:restriction>
          </xsd:simpleType>
        </xsd:union>
      </xsd:simpleType>
    </xsd:element>
    <xsd:element name="Document_x0020_Type" ma:index="4" ma:displayName="Document Type" ma:format="Dropdown" ma:internalName="Document_x0020_Type">
      <xsd:simpleType>
        <xsd:union memberTypes="dms:Text">
          <xsd:simpleType>
            <xsd:restriction base="dms:Choice">
              <xsd:enumeration value="Branding"/>
              <xsd:enumeration value="Bulletins"/>
              <xsd:enumeration value="Floor Plan"/>
              <xsd:enumeration value="Form"/>
              <xsd:enumeration value="Guideline"/>
              <xsd:enumeration value="Memo"/>
              <xsd:enumeration value="Newsletter"/>
              <xsd:enumeration value="ORG Chart"/>
              <xsd:enumeration value="Policy"/>
              <xsd:enumeration value="Protocol"/>
              <xsd:enumeration value="Resource"/>
              <xsd:enumeration value="Scorecard"/>
              <xsd:enumeration value="Standard Operating Procedure"/>
              <xsd:enumeration value="Template"/>
              <xsd:enumeration value="Training"/>
              <xsd:enumeration value="User Guide"/>
            </xsd:restriction>
          </xsd:simpleType>
        </xsd:union>
      </xsd:simpleType>
    </xsd:element>
    <xsd:element name="Unit" ma:index="5" ma:displayName="Unit" ma:format="Dropdown" ma:internalName="Unit">
      <xsd:simpleType>
        <xsd:union memberTypes="dms:Text">
          <xsd:simpleType>
            <xsd:restriction base="dms:Choice">
              <xsd:enumeration value="Administrative Services Unit"/>
              <xsd:enumeration value="Blueprint"/>
              <xsd:enumeration value="Business Office"/>
              <xsd:enumeration value="Clinical Operations Unit"/>
              <xsd:enumeration value="Commissioner's Office"/>
              <xsd:enumeration value="Data Unit"/>
              <xsd:enumeration value="DVHA IT Projects"/>
              <xsd:enumeration value="Health Access Eligibility &amp; Enrollment Unit"/>
              <xsd:enumeration value="Health Care Appeals unit"/>
              <xsd:enumeration value="Legal Unit"/>
              <xsd:enumeration value="Long Term Care Unit"/>
              <xsd:enumeration value="Member Provider Services Unit"/>
              <xsd:enumeration value="Oversight &amp; Monitoring Unit"/>
              <xsd:enumeration value="Payment Reform Unit"/>
              <xsd:enumeration value="Pharmacy"/>
              <xsd:enumeration value="Pharmacy Unit"/>
              <xsd:enumeration value="Policy Unit"/>
              <xsd:enumeration value="Quality Improvement Unit"/>
              <xsd:enumeration value="Reimbursement Unit"/>
              <xsd:enumeration value="Special Investigations Unit"/>
              <xsd:enumeration value="VCCI"/>
            </xsd:restriction>
          </xsd:simpleType>
        </xsd:union>
      </xsd:simpleType>
    </xsd:element>
    <xsd:element name="_dlc_DocIdUrl" ma:index="7"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18" nillable="true" ma:displayName="Taxonomy Catch All Column" ma:hidden="true" ma:list="{2fb835fb-bdc4-4920-ba04-59e9d5c16b6b}" ma:internalName="TaxCatchAll" ma:readOnly="false" ma:showField="CatchAllData" ma:web="84446167-4577-4b7b-9354-d5e683508779">
      <xsd:complexType>
        <xsd:complexContent>
          <xsd:extension base="dms:MultiChoiceLookup">
            <xsd:sequence>
              <xsd:element name="Value" type="dms:Lookup" maxOccurs="unbounded" minOccurs="0" nillable="true"/>
            </xsd:sequence>
          </xsd:extension>
        </xsd:complexContent>
      </xsd:complexType>
    </xsd:element>
    <xsd:element name="_dlc_DocId" ma:index="24" nillable="true" ma:displayName="Document ID Value" ma:description="The value of the document ID assigned to this item." ma:hidden="true" ma:indexed="true" ma:internalName="_dlc_DocId"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56C1C9-781F-49C4-8F6A-794BB9CF5555}">
  <ds:schemaRefs>
    <ds:schemaRef ds:uri="http://schemas.microsoft.com/sharepoint/v3/contenttype/forms"/>
  </ds:schemaRefs>
</ds:datastoreItem>
</file>

<file path=customXml/itemProps2.xml><?xml version="1.0" encoding="utf-8"?>
<ds:datastoreItem xmlns:ds="http://schemas.openxmlformats.org/officeDocument/2006/customXml" ds:itemID="{0FAF82AF-E703-4912-AC8D-91CC4AF3024A}">
  <ds:schemaRefs>
    <ds:schemaRef ds:uri="http://schemas.microsoft.com/sharepoint/events"/>
  </ds:schemaRefs>
</ds:datastoreItem>
</file>

<file path=customXml/itemProps3.xml><?xml version="1.0" encoding="utf-8"?>
<ds:datastoreItem xmlns:ds="http://schemas.openxmlformats.org/officeDocument/2006/customXml" ds:itemID="{CC670627-8E0B-4454-9276-C620D2AF5FE0}">
  <ds:schemaRefs>
    <ds:schemaRef ds:uri="84446167-4577-4b7b-9354-d5e683508779"/>
    <ds:schemaRef ds:uri="f29f901e-66f4-456a-a955-d300653faa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757C8EC-4CED-4CA1-9729-5E90799313D7}">
  <ds:schemaRefs>
    <ds:schemaRef ds:uri="84446167-4577-4b7b-9354-d5e683508779"/>
    <ds:schemaRef ds:uri="f29f901e-66f4-456a-a955-d300653faa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3378</Words>
  <Application>Microsoft Office PowerPoint</Application>
  <PresentationFormat>Widescreen</PresentationFormat>
  <Paragraphs>272</Paragraphs>
  <Slides>26</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Calibri</vt:lpstr>
      <vt:lpstr>Franklin Gothic Book</vt:lpstr>
      <vt:lpstr>Franklin Gothic Demi Cond</vt:lpstr>
      <vt:lpstr>Franklin Gothic Medium</vt:lpstr>
      <vt:lpstr>Gill Sans MT</vt:lpstr>
      <vt:lpstr>Palatino Linotype</vt:lpstr>
      <vt:lpstr>Trebuchet MS</vt:lpstr>
      <vt:lpstr>Wingdings</vt:lpstr>
      <vt:lpstr>Office Theme</vt:lpstr>
      <vt:lpstr>1_Office Theme</vt:lpstr>
      <vt:lpstr>Managing Hypertension</vt:lpstr>
      <vt:lpstr>What We'll Cover</vt:lpstr>
      <vt:lpstr>Learning Objectives</vt:lpstr>
      <vt:lpstr>PowerPoint Presentation</vt:lpstr>
      <vt:lpstr>Vermont Hypertension Prevalence</vt:lpstr>
      <vt:lpstr>Health Inequities and Hypertension</vt:lpstr>
      <vt:lpstr>Vermont Hypertension Primary Care Visits</vt:lpstr>
      <vt:lpstr>Hypertension-Related Mortality</vt:lpstr>
      <vt:lpstr>Self-Measured Blood Pressure Monitoring Programs (SMBPs)</vt:lpstr>
      <vt:lpstr>A Closer Look: Vermont Medicaid</vt:lpstr>
      <vt:lpstr>HBPM &amp; Measuring Performance</vt:lpstr>
      <vt:lpstr>Project Work: Interventions so far</vt:lpstr>
      <vt:lpstr>Clinical Checklist</vt:lpstr>
      <vt:lpstr>Clinical Slide – Prescription Example</vt:lpstr>
      <vt:lpstr>Cuff Sizes</vt:lpstr>
      <vt:lpstr>PowerPoint Presentation</vt:lpstr>
      <vt:lpstr>Core Elements of an SMBP Program</vt:lpstr>
      <vt:lpstr>Core Elements of a SMBP Program cont.</vt:lpstr>
      <vt:lpstr>Clinical Flow</vt:lpstr>
      <vt:lpstr>NOTCH: Issuing and Tracking</vt:lpstr>
      <vt:lpstr>NOTCH: Data Collection</vt:lpstr>
      <vt:lpstr>NOTCH: Using EHR to Follow Up</vt:lpstr>
      <vt:lpstr>Prescribing Blood Pressure Cuffs</vt:lpstr>
      <vt:lpstr>Blood Pressure Cuff Lending Libraries</vt:lpstr>
      <vt:lpstr>Resource Slide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DVHA PowerPoint Presentation Template</dc:title>
  <dc:creator>James, Nissa</dc:creator>
  <cp:lastModifiedBy>Giroux, Sandy</cp:lastModifiedBy>
  <cp:revision>1</cp:revision>
  <cp:lastPrinted>2019-08-13T17:00:41Z</cp:lastPrinted>
  <dcterms:created xsi:type="dcterms:W3CDTF">2019-06-10T15:08:52Z</dcterms:created>
  <dcterms:modified xsi:type="dcterms:W3CDTF">2023-01-10T21:13:23Z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0x0101009DA41734EAE3C74DAC3649E7B920A69E</vt:lpwstr>
  </property>
  <property fmtid="{D5CDD505-2E9C-101B-9397-08002B2CF9AE}" pid="3" name="Order">
    <vt:r8>8200</vt:r8>
  </property>
  <property fmtid="{D5CDD505-2E9C-101B-9397-08002B2CF9AE}" pid="4" name="Topic">
    <vt:lpwstr>Templates</vt:lpwstr>
  </property>
  <property fmtid="{D5CDD505-2E9C-101B-9397-08002B2CF9AE}" pid="5" name="DVHA Category">
    <vt:lpwstr>;#Template;#Branding;#</vt:lpwstr>
  </property>
  <property fmtid="{D5CDD505-2E9C-101B-9397-08002B2CF9AE}" pid="6" name="_ExtendedDescription">
    <vt:lpwstr/>
  </property>
  <property fmtid="{D5CDD505-2E9C-101B-9397-08002B2CF9AE}" pid="7" name="DocumentSetDescription">
    <vt:lpwstr/>
  </property>
  <property fmtid="{D5CDD505-2E9C-101B-9397-08002B2CF9AE}" pid="8" name="_dlc_DocIdItemGuid">
    <vt:lpwstr>77d65add-7672-4b8b-9807-a2004301699a</vt:lpwstr>
  </property>
  <property fmtid="{D5CDD505-2E9C-101B-9397-08002B2CF9AE}" pid="9" name="MediaServiceImageTags">
    <vt:lpwstr/>
  </property>
</Properties>
</file>